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59" r:id="rId4"/>
    <p:sldId id="257" r:id="rId5"/>
    <p:sldId id="266" r:id="rId6"/>
    <p:sldId id="267" r:id="rId7"/>
    <p:sldId id="258" r:id="rId8"/>
    <p:sldId id="271" r:id="rId9"/>
    <p:sldId id="272" r:id="rId10"/>
    <p:sldId id="261" r:id="rId11"/>
    <p:sldId id="278" r:id="rId12"/>
    <p:sldId id="264" r:id="rId13"/>
    <p:sldId id="275" r:id="rId14"/>
    <p:sldId id="280" r:id="rId15"/>
    <p:sldId id="276" r:id="rId16"/>
    <p:sldId id="279" r:id="rId17"/>
    <p:sldId id="277" r:id="rId18"/>
    <p:sldId id="281" r:id="rId19"/>
    <p:sldId id="273" r:id="rId20"/>
    <p:sldId id="262" r:id="rId21"/>
    <p:sldId id="269" r:id="rId22"/>
    <p:sldId id="263" r:id="rId23"/>
    <p:sldId id="270" r:id="rId24"/>
    <p:sldId id="274" r:id="rId25"/>
    <p:sldId id="285" r:id="rId26"/>
    <p:sldId id="282" r:id="rId27"/>
    <p:sldId id="287" r:id="rId28"/>
    <p:sldId id="283" r:id="rId29"/>
    <p:sldId id="284" r:id="rId30"/>
    <p:sldId id="286" r:id="rId31"/>
    <p:sldId id="288" r:id="rId32"/>
    <p:sldId id="28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6" autoAdjust="0"/>
    <p:restoredTop sz="94660"/>
  </p:normalViewPr>
  <p:slideViewPr>
    <p:cSldViewPr>
      <p:cViewPr varScale="1">
        <p:scale>
          <a:sx n="63" d="100"/>
          <a:sy n="63" d="100"/>
        </p:scale>
        <p:origin x="-60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695C-322C-4C52-9747-993DCE7ED216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D1585-5CD0-4201-9251-75A4E205B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166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695C-322C-4C52-9747-993DCE7ED216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D1585-5CD0-4201-9251-75A4E205B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14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695C-322C-4C52-9747-993DCE7ED216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D1585-5CD0-4201-9251-75A4E205B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85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695C-322C-4C52-9747-993DCE7ED216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D1585-5CD0-4201-9251-75A4E205B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763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695C-322C-4C52-9747-993DCE7ED216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D1585-5CD0-4201-9251-75A4E205B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94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695C-322C-4C52-9747-993DCE7ED216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D1585-5CD0-4201-9251-75A4E205B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1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695C-322C-4C52-9747-993DCE7ED216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D1585-5CD0-4201-9251-75A4E205B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27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695C-322C-4C52-9747-993DCE7ED216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D1585-5CD0-4201-9251-75A4E205B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76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695C-322C-4C52-9747-993DCE7ED216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D1585-5CD0-4201-9251-75A4E205B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719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695C-322C-4C52-9747-993DCE7ED216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D1585-5CD0-4201-9251-75A4E205B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575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695C-322C-4C52-9747-993DCE7ED216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D1585-5CD0-4201-9251-75A4E205B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21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F695C-322C-4C52-9747-993DCE7ED216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D1585-5CD0-4201-9251-75A4E205B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930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cNhMv4YCyI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755576" y="1196752"/>
            <a:ext cx="7772400" cy="4032448"/>
          </a:xfrm>
          <a:blipFill>
            <a:blip r:embed="rId2"/>
            <a:tile tx="0" ty="0" sx="100000" sy="100000" flip="none" algn="tl"/>
          </a:blipFill>
          <a:ln w="7620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lt-LT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lt-LT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lt-LT" b="1" dirty="0" smtClean="0">
                <a:latin typeface="Times New Roman" pitchFamily="18" charset="0"/>
                <a:cs typeface="Times New Roman" pitchFamily="18" charset="0"/>
              </a:rPr>
              <a:t>PERSKAITYKIME ŽODĮ.</a:t>
            </a:r>
            <a:br>
              <a:rPr lang="lt-LT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lt-LT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lt-LT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lt-LT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DVISKIEMENIAI ŽODŽIAI.</a:t>
            </a:r>
            <a:br>
              <a:rPr lang="lt-LT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Stačiakampis 2"/>
          <p:cNvSpPr/>
          <p:nvPr/>
        </p:nvSpPr>
        <p:spPr>
          <a:xfrm>
            <a:off x="2339752" y="5661248"/>
            <a:ext cx="50985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b="1" dirty="0" smtClean="0">
                <a:latin typeface="Times New Roman" pitchFamily="18" charset="0"/>
                <a:cs typeface="Times New Roman" pitchFamily="18" charset="0"/>
              </a:rPr>
              <a:t>Parengė pradinių </a:t>
            </a:r>
            <a:r>
              <a:rPr lang="lt-LT" b="1" dirty="0">
                <a:latin typeface="Times New Roman" pitchFamily="18" charset="0"/>
                <a:cs typeface="Times New Roman" pitchFamily="18" charset="0"/>
              </a:rPr>
              <a:t>klasių mokytoja Dalia Šaltenytė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960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182994"/>
            <a:ext cx="1937370" cy="301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tačiakampis 3"/>
          <p:cNvSpPr/>
          <p:nvPr/>
        </p:nvSpPr>
        <p:spPr>
          <a:xfrm>
            <a:off x="3712828" y="5301208"/>
            <a:ext cx="165141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/>
              <a:t>https://www.vle.lt/straipsnis/egle/</a:t>
            </a:r>
            <a:endParaRPr lang="en-US" sz="800" dirty="0"/>
          </a:p>
        </p:txBody>
      </p:sp>
      <p:sp>
        <p:nvSpPr>
          <p:cNvPr id="7" name="Ovalas 6"/>
          <p:cNvSpPr/>
          <p:nvPr/>
        </p:nvSpPr>
        <p:spPr>
          <a:xfrm>
            <a:off x="1946247" y="1016732"/>
            <a:ext cx="5184576" cy="4968552"/>
          </a:xfrm>
          <a:prstGeom prst="ellips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EGLĖ</a:t>
            </a:r>
          </a:p>
          <a:p>
            <a:pPr algn="ctr"/>
            <a:r>
              <a:rPr lang="lt-LT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eglė</a:t>
            </a:r>
            <a:endParaRPr lang="en-US" sz="8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240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060848"/>
            <a:ext cx="2871762" cy="287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tačiakampis 3"/>
          <p:cNvSpPr/>
          <p:nvPr/>
        </p:nvSpPr>
        <p:spPr>
          <a:xfrm>
            <a:off x="3131840" y="5085184"/>
            <a:ext cx="279005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https://gardenseedsmarket.com/darzin-pupel-presto.html</a:t>
            </a:r>
            <a:endParaRPr lang="en-US" sz="800" dirty="0"/>
          </a:p>
        </p:txBody>
      </p:sp>
      <p:sp>
        <p:nvSpPr>
          <p:cNvPr id="6" name="Ovalas 5"/>
          <p:cNvSpPr/>
          <p:nvPr/>
        </p:nvSpPr>
        <p:spPr>
          <a:xfrm>
            <a:off x="1946247" y="1016732"/>
            <a:ext cx="5184576" cy="4968552"/>
          </a:xfrm>
          <a:prstGeom prst="ellips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PUPA</a:t>
            </a:r>
          </a:p>
          <a:p>
            <a:pPr algn="ctr"/>
            <a:r>
              <a:rPr lang="lt-LT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pupa</a:t>
            </a:r>
            <a:endParaRPr lang="en-US" sz="8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20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348880"/>
            <a:ext cx="3314165" cy="2428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tačiakampis 3"/>
          <p:cNvSpPr/>
          <p:nvPr/>
        </p:nvSpPr>
        <p:spPr>
          <a:xfrm>
            <a:off x="2771800" y="4941168"/>
            <a:ext cx="35821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https://www.statybunaujienos.lt/naujiena/Mazas-ar-didelis-kaip-issirinkti-kokio-ploto-nama-statyti/7843</a:t>
            </a:r>
            <a:endParaRPr lang="en-US" sz="800" dirty="0"/>
          </a:p>
        </p:txBody>
      </p:sp>
      <p:sp>
        <p:nvSpPr>
          <p:cNvPr id="6" name="Ovalas 5"/>
          <p:cNvSpPr/>
          <p:nvPr/>
        </p:nvSpPr>
        <p:spPr>
          <a:xfrm>
            <a:off x="1475656" y="692696"/>
            <a:ext cx="5655167" cy="52925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NAMAS</a:t>
            </a:r>
          </a:p>
          <a:p>
            <a:pPr algn="ctr"/>
            <a:r>
              <a:rPr lang="lt-LT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namas</a:t>
            </a:r>
            <a:endParaRPr lang="en-US" sz="8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836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012" y="2199434"/>
            <a:ext cx="2627164" cy="2759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tačiakampis 3"/>
          <p:cNvSpPr/>
          <p:nvPr/>
        </p:nvSpPr>
        <p:spPr>
          <a:xfrm>
            <a:off x="3347864" y="4991690"/>
            <a:ext cx="31683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https://zaisluparkas.lt/preke/peg-perego-elektromobilio-john-deere-traktoriaus-originalus-priekinis-ratas-desne-1-vnt/</a:t>
            </a:r>
            <a:endParaRPr lang="en-US" sz="800" dirty="0"/>
          </a:p>
        </p:txBody>
      </p:sp>
      <p:sp>
        <p:nvSpPr>
          <p:cNvPr id="6" name="Ovalas 5"/>
          <p:cNvSpPr/>
          <p:nvPr/>
        </p:nvSpPr>
        <p:spPr>
          <a:xfrm>
            <a:off x="1475656" y="692696"/>
            <a:ext cx="5655167" cy="52925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RATAS</a:t>
            </a:r>
          </a:p>
          <a:p>
            <a:pPr algn="ctr"/>
            <a:r>
              <a:rPr lang="lt-LT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ratas</a:t>
            </a:r>
            <a:endParaRPr lang="en-US" sz="8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537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20888"/>
            <a:ext cx="3909903" cy="260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tačiakampis 3"/>
          <p:cNvSpPr/>
          <p:nvPr/>
        </p:nvSpPr>
        <p:spPr>
          <a:xfrm>
            <a:off x="2699792" y="5229200"/>
            <a:ext cx="33843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https://www.tv3.lt/naujiena/gyvenimas/pazvelkite-i-savo-nosi-ji-isduoda-jusu-charakterio-savybes-n1056277</a:t>
            </a:r>
            <a:endParaRPr lang="en-US" sz="800" dirty="0"/>
          </a:p>
        </p:txBody>
      </p:sp>
      <p:sp>
        <p:nvSpPr>
          <p:cNvPr id="6" name="Ovalas 5"/>
          <p:cNvSpPr/>
          <p:nvPr/>
        </p:nvSpPr>
        <p:spPr>
          <a:xfrm>
            <a:off x="1475656" y="692696"/>
            <a:ext cx="5655167" cy="5292588"/>
          </a:xfrm>
          <a:prstGeom prst="ellips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NOSIS</a:t>
            </a:r>
          </a:p>
          <a:p>
            <a:pPr algn="ctr"/>
            <a:r>
              <a:rPr lang="lt-LT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nosis</a:t>
            </a:r>
            <a:endParaRPr lang="en-US" sz="8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246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20888"/>
            <a:ext cx="4132859" cy="2314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tačiakampis 3"/>
          <p:cNvSpPr/>
          <p:nvPr/>
        </p:nvSpPr>
        <p:spPr>
          <a:xfrm>
            <a:off x="3366186" y="4869160"/>
            <a:ext cx="120097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/>
              <a:t>https://sterilus.lt/voras/</a:t>
            </a:r>
            <a:endParaRPr lang="en-US" sz="800" dirty="0"/>
          </a:p>
        </p:txBody>
      </p:sp>
      <p:sp>
        <p:nvSpPr>
          <p:cNvPr id="6" name="Ovalas 5"/>
          <p:cNvSpPr/>
          <p:nvPr/>
        </p:nvSpPr>
        <p:spPr>
          <a:xfrm>
            <a:off x="1475656" y="692696"/>
            <a:ext cx="5655167" cy="52925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VORAS</a:t>
            </a:r>
          </a:p>
          <a:p>
            <a:pPr algn="ctr"/>
            <a:r>
              <a:rPr lang="lt-LT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voras</a:t>
            </a:r>
            <a:endParaRPr lang="en-US" sz="8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851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20888"/>
            <a:ext cx="4816559" cy="2156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tačiakampis 3"/>
          <p:cNvSpPr/>
          <p:nvPr/>
        </p:nvSpPr>
        <p:spPr>
          <a:xfrm>
            <a:off x="3203848" y="4581128"/>
            <a:ext cx="18101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/>
              <a:t>http://www.upese.lt/index.php/samas</a:t>
            </a:r>
            <a:endParaRPr lang="en-US" sz="800" dirty="0"/>
          </a:p>
        </p:txBody>
      </p:sp>
      <p:sp>
        <p:nvSpPr>
          <p:cNvPr id="6" name="Ovalas 5"/>
          <p:cNvSpPr/>
          <p:nvPr/>
        </p:nvSpPr>
        <p:spPr>
          <a:xfrm>
            <a:off x="1475656" y="692696"/>
            <a:ext cx="5655167" cy="5292588"/>
          </a:xfrm>
          <a:prstGeom prst="ellips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ŠAMAS</a:t>
            </a:r>
          </a:p>
          <a:p>
            <a:pPr algn="ctr"/>
            <a:r>
              <a:rPr lang="lt-LT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šamas</a:t>
            </a:r>
            <a:endParaRPr lang="en-US" sz="8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766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134990"/>
            <a:ext cx="2799755" cy="2799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tačiakampis 3"/>
          <p:cNvSpPr/>
          <p:nvPr/>
        </p:nvSpPr>
        <p:spPr>
          <a:xfrm>
            <a:off x="2699792" y="5085184"/>
            <a:ext cx="32221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https://www.mediakatalogas.lt/nuotrauka/429164/klevo-lapas-lapai-sviesa-atgal-sviesa-klevas-lapai-zalias-gamta-miskas</a:t>
            </a:r>
            <a:endParaRPr lang="en-US" sz="800" dirty="0"/>
          </a:p>
        </p:txBody>
      </p:sp>
      <p:sp>
        <p:nvSpPr>
          <p:cNvPr id="6" name="Ovalas 5"/>
          <p:cNvSpPr/>
          <p:nvPr/>
        </p:nvSpPr>
        <p:spPr>
          <a:xfrm>
            <a:off x="1475656" y="692696"/>
            <a:ext cx="5655167" cy="5292588"/>
          </a:xfrm>
          <a:prstGeom prst="ellips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LAPAS</a:t>
            </a:r>
          </a:p>
          <a:p>
            <a:pPr algn="ctr"/>
            <a:r>
              <a:rPr lang="lt-LT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lapas</a:t>
            </a:r>
            <a:endParaRPr lang="en-US" sz="8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661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699" y="2348881"/>
            <a:ext cx="2585864" cy="2585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tačiakampis 3"/>
          <p:cNvSpPr/>
          <p:nvPr/>
        </p:nvSpPr>
        <p:spPr>
          <a:xfrm>
            <a:off x="2699792" y="4797152"/>
            <a:ext cx="336612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https://www.mediakatalogas.lt/nuotrauka/589158/nulis-nulis-numeris</a:t>
            </a:r>
            <a:endParaRPr lang="en-US" sz="800" dirty="0"/>
          </a:p>
        </p:txBody>
      </p:sp>
      <p:sp>
        <p:nvSpPr>
          <p:cNvPr id="6" name="Ovalas 5"/>
          <p:cNvSpPr/>
          <p:nvPr/>
        </p:nvSpPr>
        <p:spPr>
          <a:xfrm>
            <a:off x="1475656" y="692696"/>
            <a:ext cx="5655167" cy="5292588"/>
          </a:xfrm>
          <a:prstGeom prst="ellipse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NULIS</a:t>
            </a:r>
          </a:p>
          <a:p>
            <a:pPr algn="ctr"/>
            <a:r>
              <a:rPr lang="lt-LT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nulis</a:t>
            </a:r>
            <a:endParaRPr lang="en-US" sz="8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1194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228" y="2025448"/>
            <a:ext cx="2953295" cy="2888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tačiakampis 3"/>
          <p:cNvSpPr/>
          <p:nvPr/>
        </p:nvSpPr>
        <p:spPr>
          <a:xfrm>
            <a:off x="2771800" y="4941168"/>
            <a:ext cx="36541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https://www.15min.lt/verslas/naujiena/bendroves/lietuviskas-rogutes-gamina-tik-alytaus-pataisos-namu-kaliniai-ir-vos-speja-suktis-663-739340</a:t>
            </a:r>
            <a:endParaRPr lang="en-US" sz="800" dirty="0"/>
          </a:p>
        </p:txBody>
      </p:sp>
      <p:sp>
        <p:nvSpPr>
          <p:cNvPr id="6" name="Ovalas 5"/>
          <p:cNvSpPr/>
          <p:nvPr/>
        </p:nvSpPr>
        <p:spPr>
          <a:xfrm>
            <a:off x="1475656" y="692696"/>
            <a:ext cx="5655167" cy="5292588"/>
          </a:xfrm>
          <a:prstGeom prst="ellips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ROGĖS</a:t>
            </a:r>
          </a:p>
          <a:p>
            <a:pPr algn="ctr"/>
            <a:r>
              <a:rPr lang="lt-LT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rogės</a:t>
            </a:r>
            <a:endParaRPr lang="en-US" sz="8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812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17392" y="476672"/>
            <a:ext cx="8229600" cy="6034682"/>
          </a:xfrm>
          <a:blipFill>
            <a:blip r:embed="rId2"/>
            <a:tile tx="0" ty="0" sx="100000" sy="100000" flip="none" algn="tl"/>
          </a:blipFill>
          <a:ln w="28575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lt-LT" sz="40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PERSKAITYK IR PASITIKRINK</a:t>
            </a:r>
            <a:r>
              <a:rPr lang="lt-LT" sz="40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lt-LT" sz="40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lt-LT" sz="40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lt-LT" sz="12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lt-LT" sz="12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lt-LT" sz="40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Užduotį </a:t>
            </a:r>
            <a:r>
              <a:rPr lang="lt-LT" sz="40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reikia  atlikti </a:t>
            </a:r>
            <a:br>
              <a:rPr lang="lt-LT" sz="40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lt-LT" sz="40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darbiniame lape.</a:t>
            </a:r>
            <a:br>
              <a:rPr lang="lt-LT" sz="40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lt-LT" sz="40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lt-LT" sz="40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lt-LT" sz="40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Perskaityk žodį,</a:t>
            </a:r>
            <a:br>
              <a:rPr lang="lt-LT" sz="40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lt-LT" sz="40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aktyvuok figūrą ir ją nutempk.</a:t>
            </a:r>
            <a:br>
              <a:rPr lang="lt-LT" sz="40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lt-LT" sz="40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Baigus skaityti uždarant langą spustelti </a:t>
            </a:r>
            <a:r>
              <a:rPr lang="lt-LT" sz="40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mygtuką  </a:t>
            </a:r>
            <a:endParaRPr lang="en-US" sz="4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Stačiakampis 2"/>
          <p:cNvSpPr/>
          <p:nvPr/>
        </p:nvSpPr>
        <p:spPr>
          <a:xfrm>
            <a:off x="6516216" y="5449768"/>
            <a:ext cx="1872208" cy="57606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800" b="1" dirty="0" smtClean="0">
                <a:solidFill>
                  <a:schemeClr val="accent4">
                    <a:lumMod val="50000"/>
                  </a:schemeClr>
                </a:solidFill>
              </a:rPr>
              <a:t>Neįrašyti</a:t>
            </a:r>
            <a:endParaRPr lang="en-US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8689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738" y="2636912"/>
            <a:ext cx="3618516" cy="2026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tačiakampis 3"/>
          <p:cNvSpPr/>
          <p:nvPr/>
        </p:nvSpPr>
        <p:spPr>
          <a:xfrm>
            <a:off x="2915816" y="4797152"/>
            <a:ext cx="324036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https://jurbarkosviesa.lt/Naujienos/Ivykiai/Ugniagesiai-gelbejo-karve</a:t>
            </a:r>
            <a:endParaRPr lang="en-US" sz="800" dirty="0"/>
          </a:p>
        </p:txBody>
      </p:sp>
      <p:sp>
        <p:nvSpPr>
          <p:cNvPr id="6" name="Ovalas 5"/>
          <p:cNvSpPr/>
          <p:nvPr/>
        </p:nvSpPr>
        <p:spPr>
          <a:xfrm>
            <a:off x="1691680" y="836712"/>
            <a:ext cx="5439143" cy="514857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KARVĖ</a:t>
            </a:r>
          </a:p>
          <a:p>
            <a:pPr algn="ctr"/>
            <a:r>
              <a:rPr lang="lt-LT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karvė</a:t>
            </a:r>
            <a:endParaRPr lang="en-US" sz="8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237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777" y="2636912"/>
            <a:ext cx="3643735" cy="2021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tačiakampis 3"/>
          <p:cNvSpPr/>
          <p:nvPr/>
        </p:nvSpPr>
        <p:spPr>
          <a:xfrm>
            <a:off x="2555776" y="4761438"/>
            <a:ext cx="324036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https://bukimevieningi.lt/prie-lietuvos-sienos-nufilmuota-meska-video/</a:t>
            </a:r>
            <a:endParaRPr lang="en-US" sz="800" dirty="0"/>
          </a:p>
        </p:txBody>
      </p:sp>
      <p:sp>
        <p:nvSpPr>
          <p:cNvPr id="6" name="Ovalas 5"/>
          <p:cNvSpPr/>
          <p:nvPr/>
        </p:nvSpPr>
        <p:spPr>
          <a:xfrm>
            <a:off x="1835696" y="908720"/>
            <a:ext cx="5439143" cy="5148572"/>
          </a:xfrm>
          <a:prstGeom prst="ellips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MEŠKA</a:t>
            </a:r>
          </a:p>
          <a:p>
            <a:pPr algn="ctr"/>
            <a:r>
              <a:rPr lang="lt-LT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meška</a:t>
            </a:r>
            <a:endParaRPr lang="en-US" sz="7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002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7" y="2791619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tačiakampis 3"/>
          <p:cNvSpPr/>
          <p:nvPr/>
        </p:nvSpPr>
        <p:spPr>
          <a:xfrm>
            <a:off x="3563888" y="5085184"/>
            <a:ext cx="20882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http://www.naturephoto.lt/fotografija-/gerve_11</a:t>
            </a:r>
            <a:endParaRPr lang="en-US" sz="800" dirty="0"/>
          </a:p>
        </p:txBody>
      </p:sp>
      <p:sp>
        <p:nvSpPr>
          <p:cNvPr id="6" name="Ovalas 5"/>
          <p:cNvSpPr/>
          <p:nvPr/>
        </p:nvSpPr>
        <p:spPr>
          <a:xfrm>
            <a:off x="1691680" y="836712"/>
            <a:ext cx="5439143" cy="514857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GERVĖ</a:t>
            </a:r>
          </a:p>
          <a:p>
            <a:pPr algn="ctr"/>
            <a:r>
              <a:rPr lang="lt-LT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gervė</a:t>
            </a:r>
            <a:endParaRPr lang="en-US" sz="8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4831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828" y="2492896"/>
            <a:ext cx="3368860" cy="2241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tačiakampis 3"/>
          <p:cNvSpPr/>
          <p:nvPr/>
        </p:nvSpPr>
        <p:spPr>
          <a:xfrm>
            <a:off x="2483768" y="5013176"/>
            <a:ext cx="372616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http://www.iveikliga.lt/naudinga-zinoti/219-nesmulkintas-morkas-valgyti-sveikiau</a:t>
            </a:r>
            <a:endParaRPr lang="en-US" sz="800" dirty="0"/>
          </a:p>
        </p:txBody>
      </p:sp>
      <p:sp>
        <p:nvSpPr>
          <p:cNvPr id="6" name="Ovalas 5"/>
          <p:cNvSpPr/>
          <p:nvPr/>
        </p:nvSpPr>
        <p:spPr>
          <a:xfrm>
            <a:off x="1835696" y="908720"/>
            <a:ext cx="5439143" cy="5148572"/>
          </a:xfrm>
          <a:prstGeom prst="ellips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MORKA</a:t>
            </a:r>
          </a:p>
          <a:p>
            <a:pPr algn="ctr"/>
            <a:r>
              <a:rPr lang="lt-LT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morka</a:t>
            </a:r>
            <a:endParaRPr lang="en-US" sz="7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0734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817" y="2204864"/>
            <a:ext cx="2924150" cy="2651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tačiakampis 3"/>
          <p:cNvSpPr/>
          <p:nvPr/>
        </p:nvSpPr>
        <p:spPr>
          <a:xfrm>
            <a:off x="3059832" y="5085184"/>
            <a:ext cx="336612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https://www.ievossodai.lt/produktas/vaikiska-arba-paugliska-galva-47-cm/</a:t>
            </a:r>
            <a:endParaRPr lang="en-US" sz="800" dirty="0"/>
          </a:p>
        </p:txBody>
      </p:sp>
      <p:sp>
        <p:nvSpPr>
          <p:cNvPr id="6" name="Ovalas 5"/>
          <p:cNvSpPr/>
          <p:nvPr/>
        </p:nvSpPr>
        <p:spPr>
          <a:xfrm>
            <a:off x="1835696" y="908720"/>
            <a:ext cx="5439143" cy="514857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GALVA</a:t>
            </a:r>
          </a:p>
          <a:p>
            <a:pPr algn="ctr"/>
            <a:r>
              <a:rPr lang="lt-LT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galva</a:t>
            </a:r>
            <a:endParaRPr lang="en-US" sz="7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0778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302" y="2420888"/>
            <a:ext cx="3351292" cy="2510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tačiakampis 3"/>
          <p:cNvSpPr/>
          <p:nvPr/>
        </p:nvSpPr>
        <p:spPr>
          <a:xfrm>
            <a:off x="3131840" y="5085184"/>
            <a:ext cx="286206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https://www.zoopark.lt/kaunas/gyvuneliai/vista/</a:t>
            </a:r>
            <a:endParaRPr lang="en-US" sz="800" dirty="0"/>
          </a:p>
        </p:txBody>
      </p:sp>
      <p:sp>
        <p:nvSpPr>
          <p:cNvPr id="6" name="Ovalas 5"/>
          <p:cNvSpPr/>
          <p:nvPr/>
        </p:nvSpPr>
        <p:spPr>
          <a:xfrm>
            <a:off x="1691680" y="960026"/>
            <a:ext cx="5439143" cy="5148572"/>
          </a:xfrm>
          <a:prstGeom prst="ellips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VIŠTA</a:t>
            </a:r>
          </a:p>
          <a:p>
            <a:pPr algn="ctr"/>
            <a:r>
              <a:rPr lang="lt-LT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višta</a:t>
            </a:r>
            <a:endParaRPr lang="en-US" sz="7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2100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9" y="2134991"/>
            <a:ext cx="2799754" cy="2799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tačiakampis 3"/>
          <p:cNvSpPr/>
          <p:nvPr/>
        </p:nvSpPr>
        <p:spPr>
          <a:xfrm>
            <a:off x="3256664" y="4941168"/>
            <a:ext cx="185499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/>
              <a:t>https://www.indunamai.lt/samtis-64cm</a:t>
            </a:r>
            <a:endParaRPr lang="en-US" sz="800" dirty="0"/>
          </a:p>
        </p:txBody>
      </p:sp>
      <p:sp>
        <p:nvSpPr>
          <p:cNvPr id="6" name="Ovalas 5"/>
          <p:cNvSpPr/>
          <p:nvPr/>
        </p:nvSpPr>
        <p:spPr>
          <a:xfrm>
            <a:off x="1835696" y="908720"/>
            <a:ext cx="5439143" cy="5148572"/>
          </a:xfrm>
          <a:prstGeom prst="ellips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7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SAMTISsamtis</a:t>
            </a:r>
            <a:endParaRPr lang="lt-LT" sz="7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2801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492896"/>
            <a:ext cx="3037880" cy="2021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tačiakampis 3"/>
          <p:cNvSpPr/>
          <p:nvPr/>
        </p:nvSpPr>
        <p:spPr>
          <a:xfrm>
            <a:off x="3361572" y="4653136"/>
            <a:ext cx="215796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/>
              <a:t>https://www.miske.lt/dar-siek-tiek-apie-serna/</a:t>
            </a:r>
            <a:endParaRPr lang="en-US" sz="800" dirty="0"/>
          </a:p>
        </p:txBody>
      </p:sp>
      <p:sp>
        <p:nvSpPr>
          <p:cNvPr id="6" name="Ovalas 5"/>
          <p:cNvSpPr/>
          <p:nvPr/>
        </p:nvSpPr>
        <p:spPr>
          <a:xfrm>
            <a:off x="2051720" y="1052736"/>
            <a:ext cx="5439143" cy="5148572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7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ŠERNASšernas</a:t>
            </a:r>
            <a:endParaRPr lang="lt-LT" sz="7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1023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734" y="2564904"/>
            <a:ext cx="2966754" cy="2222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tačiakampis 4"/>
          <p:cNvSpPr/>
          <p:nvPr/>
        </p:nvSpPr>
        <p:spPr>
          <a:xfrm>
            <a:off x="2699792" y="4942869"/>
            <a:ext cx="331236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https://www.bernardinai.lt/2019-08-21-pasvalio-krasto-baznyciu-varpai/</a:t>
            </a:r>
            <a:endParaRPr lang="en-US" sz="800" dirty="0"/>
          </a:p>
        </p:txBody>
      </p:sp>
      <p:sp>
        <p:nvSpPr>
          <p:cNvPr id="8" name="Ovalas 7"/>
          <p:cNvSpPr/>
          <p:nvPr/>
        </p:nvSpPr>
        <p:spPr>
          <a:xfrm>
            <a:off x="1835696" y="908720"/>
            <a:ext cx="5439143" cy="514857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7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VARPASvarpas</a:t>
            </a:r>
            <a:endParaRPr lang="lt-LT" sz="7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6112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76872"/>
            <a:ext cx="3031903" cy="2572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tačiakampis 3"/>
          <p:cNvSpPr/>
          <p:nvPr/>
        </p:nvSpPr>
        <p:spPr>
          <a:xfrm>
            <a:off x="3636872" y="5013176"/>
            <a:ext cx="171874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/>
              <a:t>https://www.miske.lt/pilkasis-kiskis/</a:t>
            </a:r>
            <a:endParaRPr lang="en-US" sz="800" dirty="0"/>
          </a:p>
        </p:txBody>
      </p:sp>
      <p:sp>
        <p:nvSpPr>
          <p:cNvPr id="6" name="Ovalas 5"/>
          <p:cNvSpPr/>
          <p:nvPr/>
        </p:nvSpPr>
        <p:spPr>
          <a:xfrm>
            <a:off x="1835696" y="908720"/>
            <a:ext cx="5439143" cy="5148572"/>
          </a:xfrm>
          <a:prstGeom prst="ellips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KIŠKIS</a:t>
            </a:r>
          </a:p>
          <a:p>
            <a:pPr algn="ctr"/>
            <a:r>
              <a:rPr lang="lt-LT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kiškis</a:t>
            </a:r>
          </a:p>
        </p:txBody>
      </p:sp>
    </p:spTree>
    <p:extLst>
      <p:ext uri="{BB962C8B-B14F-4D97-AF65-F5344CB8AC3E}">
        <p14:creationId xmlns:p14="http://schemas.microsoft.com/office/powerpoint/2010/main" val="3715909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36105"/>
            <a:ext cx="4255046" cy="2127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tačiakampis 3"/>
          <p:cNvSpPr/>
          <p:nvPr/>
        </p:nvSpPr>
        <p:spPr>
          <a:xfrm>
            <a:off x="3275856" y="4797152"/>
            <a:ext cx="2718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https://www.zoosodas.lt/zinduoliai/rudoji-lape</a:t>
            </a:r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6" name="Ovalas 5"/>
          <p:cNvSpPr/>
          <p:nvPr/>
        </p:nvSpPr>
        <p:spPr>
          <a:xfrm>
            <a:off x="2051720" y="1052736"/>
            <a:ext cx="5184576" cy="496855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LAPĖ</a:t>
            </a:r>
          </a:p>
          <a:p>
            <a:pPr algn="ctr"/>
            <a:r>
              <a:rPr lang="lt-LT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lapė</a:t>
            </a:r>
            <a:endParaRPr lang="en-US" sz="8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8343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420888"/>
            <a:ext cx="3693109" cy="2544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tačiakampis 3"/>
          <p:cNvSpPr/>
          <p:nvPr/>
        </p:nvSpPr>
        <p:spPr>
          <a:xfrm>
            <a:off x="3491880" y="5183576"/>
            <a:ext cx="266429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https://lt.punchalo.com/5596-blackfoot-american-ferret</a:t>
            </a:r>
            <a:endParaRPr lang="en-US" sz="800" dirty="0"/>
          </a:p>
        </p:txBody>
      </p:sp>
      <p:sp>
        <p:nvSpPr>
          <p:cNvPr id="6" name="Ovalas 5"/>
          <p:cNvSpPr/>
          <p:nvPr/>
        </p:nvSpPr>
        <p:spPr>
          <a:xfrm>
            <a:off x="1835696" y="908720"/>
            <a:ext cx="5439143" cy="5148572"/>
          </a:xfrm>
          <a:prstGeom prst="ellips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ŠEŠKAS</a:t>
            </a:r>
          </a:p>
          <a:p>
            <a:pPr algn="ctr"/>
            <a:r>
              <a:rPr lang="lt-LT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šeškas</a:t>
            </a:r>
          </a:p>
        </p:txBody>
      </p:sp>
    </p:spTree>
    <p:extLst>
      <p:ext uri="{BB962C8B-B14F-4D97-AF65-F5344CB8AC3E}">
        <p14:creationId xmlns:p14="http://schemas.microsoft.com/office/powerpoint/2010/main" val="2191990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348880"/>
            <a:ext cx="3522464" cy="2348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tačiakampis 3"/>
          <p:cNvSpPr/>
          <p:nvPr/>
        </p:nvSpPr>
        <p:spPr>
          <a:xfrm>
            <a:off x="3635896" y="4869160"/>
            <a:ext cx="198964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/>
              <a:t>https://lt.wikipedia.org/wiki/Pilkasis_vilkas</a:t>
            </a:r>
            <a:endParaRPr lang="en-US" sz="800" dirty="0"/>
          </a:p>
        </p:txBody>
      </p:sp>
      <p:sp>
        <p:nvSpPr>
          <p:cNvPr id="6" name="Ovalas 5"/>
          <p:cNvSpPr/>
          <p:nvPr/>
        </p:nvSpPr>
        <p:spPr>
          <a:xfrm>
            <a:off x="2051720" y="537694"/>
            <a:ext cx="5439143" cy="514857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VILKAS</a:t>
            </a:r>
          </a:p>
          <a:p>
            <a:pPr algn="ctr"/>
            <a:r>
              <a:rPr lang="lt-LT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vilkas</a:t>
            </a:r>
          </a:p>
        </p:txBody>
      </p:sp>
    </p:spTree>
    <p:extLst>
      <p:ext uri="{BB962C8B-B14F-4D97-AF65-F5344CB8AC3E}">
        <p14:creationId xmlns:p14="http://schemas.microsoft.com/office/powerpoint/2010/main" val="42779585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  <a:blipFill>
            <a:blip r:embed="rId2"/>
            <a:tile tx="0" ty="0" sx="100000" sy="100000" flip="none" algn="tl"/>
          </a:blipFill>
          <a:ln w="76200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lt-LT" sz="8000" b="1" dirty="0" smtClean="0">
                <a:latin typeface="Times New Roman" pitchFamily="18" charset="0"/>
                <a:cs typeface="Times New Roman" pitchFamily="18" charset="0"/>
              </a:rPr>
              <a:t>PUIKU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urinio vietos rezervavimo ženklas 5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960440"/>
          </a:xfrm>
          <a:solidFill>
            <a:schemeClr val="bg1"/>
          </a:solidFill>
          <a:ln w="76200">
            <a:solidFill>
              <a:schemeClr val="accent4">
                <a:lumMod val="5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endParaRPr lang="en-US" dirty="0" smtClean="0">
              <a:hlinkClick r:id="rId3"/>
            </a:endParaRPr>
          </a:p>
          <a:p>
            <a:pPr marL="0" indent="0">
              <a:buNone/>
            </a:pPr>
            <a:endParaRPr lang="en-US" dirty="0">
              <a:hlinkClick r:id="rId3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aveikslėlis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68" y="2636912"/>
            <a:ext cx="7992888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6634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16832"/>
            <a:ext cx="3096344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tačiakampis 5"/>
          <p:cNvSpPr/>
          <p:nvPr/>
        </p:nvSpPr>
        <p:spPr>
          <a:xfrm>
            <a:off x="2915816" y="4797152"/>
            <a:ext cx="37349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https://zemaitijosgidas.lt/kvieciame-siulyti-kandidatus-auksines-giles-nominacijai/</a:t>
            </a:r>
            <a:endParaRPr lang="en-US" sz="800" dirty="0"/>
          </a:p>
        </p:txBody>
      </p:sp>
      <p:sp>
        <p:nvSpPr>
          <p:cNvPr id="8" name="Ovalas 7"/>
          <p:cNvSpPr/>
          <p:nvPr/>
        </p:nvSpPr>
        <p:spPr>
          <a:xfrm>
            <a:off x="2051720" y="1052736"/>
            <a:ext cx="5184576" cy="4968552"/>
          </a:xfrm>
          <a:prstGeom prst="ellips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GILĖ</a:t>
            </a:r>
          </a:p>
          <a:p>
            <a:pPr algn="ctr"/>
            <a:r>
              <a:rPr lang="lt-LT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gilė</a:t>
            </a:r>
            <a:endParaRPr lang="en-US" sz="8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289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2" y="2636912"/>
            <a:ext cx="2870620" cy="2150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tačiakampis 3"/>
          <p:cNvSpPr/>
          <p:nvPr/>
        </p:nvSpPr>
        <p:spPr>
          <a:xfrm>
            <a:off x="3923928" y="4941168"/>
            <a:ext cx="169790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/>
              <a:t>https://www.vle.lt/straipsnis/peles/</a:t>
            </a:r>
            <a:endParaRPr lang="en-US" sz="800" dirty="0"/>
          </a:p>
        </p:txBody>
      </p:sp>
      <p:sp>
        <p:nvSpPr>
          <p:cNvPr id="6" name="Ovalas 5"/>
          <p:cNvSpPr/>
          <p:nvPr/>
        </p:nvSpPr>
        <p:spPr>
          <a:xfrm>
            <a:off x="2051720" y="1052736"/>
            <a:ext cx="5184576" cy="496855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PELĖ</a:t>
            </a:r>
          </a:p>
          <a:p>
            <a:pPr algn="ctr"/>
            <a:r>
              <a:rPr lang="lt-LT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pelė</a:t>
            </a:r>
            <a:endParaRPr lang="en-US" sz="8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103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840" y="2310110"/>
            <a:ext cx="3776327" cy="2405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tačiakampis 3"/>
          <p:cNvSpPr/>
          <p:nvPr/>
        </p:nvSpPr>
        <p:spPr>
          <a:xfrm>
            <a:off x="2286000" y="4869160"/>
            <a:ext cx="379816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 smtClean="0"/>
              <a:t>https://pasmama.tv3.lt/straipsnis/mama-loke-pernese-lokiuka-per-upe-foto-3655</a:t>
            </a:r>
            <a:endParaRPr lang="en-US" sz="800" dirty="0"/>
          </a:p>
        </p:txBody>
      </p:sp>
      <p:sp>
        <p:nvSpPr>
          <p:cNvPr id="7" name="Ovalas 6"/>
          <p:cNvSpPr/>
          <p:nvPr/>
        </p:nvSpPr>
        <p:spPr>
          <a:xfrm>
            <a:off x="1691680" y="836712"/>
            <a:ext cx="5184576" cy="4968552"/>
          </a:xfrm>
          <a:prstGeom prst="ellipse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LOKĖ</a:t>
            </a:r>
          </a:p>
          <a:p>
            <a:pPr algn="ctr"/>
            <a:r>
              <a:rPr lang="lt-LT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lokė</a:t>
            </a:r>
            <a:endParaRPr lang="en-US" sz="8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229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463" y="2420888"/>
            <a:ext cx="3250837" cy="2351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tačiakampis 3"/>
          <p:cNvSpPr/>
          <p:nvPr/>
        </p:nvSpPr>
        <p:spPr>
          <a:xfrm>
            <a:off x="3635896" y="4797152"/>
            <a:ext cx="212750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/>
              <a:t>https://lt.10steps.org/dessiner-une-fleur-9040</a:t>
            </a:r>
            <a:endParaRPr lang="en-US" sz="800" dirty="0"/>
          </a:p>
        </p:txBody>
      </p:sp>
      <p:sp>
        <p:nvSpPr>
          <p:cNvPr id="6" name="Ovalas 5"/>
          <p:cNvSpPr/>
          <p:nvPr/>
        </p:nvSpPr>
        <p:spPr>
          <a:xfrm>
            <a:off x="1763688" y="908720"/>
            <a:ext cx="5184576" cy="4968552"/>
          </a:xfrm>
          <a:prstGeom prst="ellips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GĖLĖ</a:t>
            </a:r>
          </a:p>
          <a:p>
            <a:pPr algn="ctr"/>
            <a:r>
              <a:rPr lang="lt-LT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gėlė</a:t>
            </a:r>
            <a:endParaRPr lang="en-US" sz="8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374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190" y="2204864"/>
            <a:ext cx="3693486" cy="2457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tačiakampis 3"/>
          <p:cNvSpPr/>
          <p:nvPr/>
        </p:nvSpPr>
        <p:spPr>
          <a:xfrm>
            <a:off x="2555776" y="4797152"/>
            <a:ext cx="4086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https://www.delfi.lt/gyvenimas/grozis_ir_sveikata/kodel-muse-trina-rankomis-o-uodas-geria-krauja.d?id=67995478</a:t>
            </a:r>
            <a:endParaRPr lang="en-US" sz="800" dirty="0"/>
          </a:p>
        </p:txBody>
      </p:sp>
      <p:sp>
        <p:nvSpPr>
          <p:cNvPr id="6" name="Ovalas 5"/>
          <p:cNvSpPr/>
          <p:nvPr/>
        </p:nvSpPr>
        <p:spPr>
          <a:xfrm>
            <a:off x="1763688" y="908720"/>
            <a:ext cx="5184576" cy="49685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MUSĖ</a:t>
            </a:r>
          </a:p>
          <a:p>
            <a:pPr algn="ctr"/>
            <a:r>
              <a:rPr lang="lt-LT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musė</a:t>
            </a:r>
            <a:endParaRPr lang="en-US" sz="8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705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665" y="2420888"/>
            <a:ext cx="2791335" cy="2442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tačiakampis 3"/>
          <p:cNvSpPr/>
          <p:nvPr/>
        </p:nvSpPr>
        <p:spPr>
          <a:xfrm>
            <a:off x="2305214" y="494116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https://www.google.lt/search?q=rop%C4%97&amp;tbm=isch&amp;chips=q:rop%C4%97,online_chips:juodoji+rope:smJ3WSo9x3U%3D&amp;hl=lt&amp;sa=X&amp;ved=2ahUKEwjJyOv3xcXzAhVJ_SoKHftfAkwQ4lYoA3oECAEQFg&amp;biw=1343&amp;bih=887#imgrc=qIpPC8He4QvGVM</a:t>
            </a:r>
            <a:endParaRPr lang="en-US" sz="800" dirty="0"/>
          </a:p>
        </p:txBody>
      </p:sp>
      <p:sp>
        <p:nvSpPr>
          <p:cNvPr id="6" name="Ovalas 5"/>
          <p:cNvSpPr/>
          <p:nvPr/>
        </p:nvSpPr>
        <p:spPr>
          <a:xfrm>
            <a:off x="1475656" y="692696"/>
            <a:ext cx="6048672" cy="5472608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ROPĖ</a:t>
            </a:r>
          </a:p>
          <a:p>
            <a:pPr algn="ctr"/>
            <a:r>
              <a:rPr lang="lt-LT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ropė</a:t>
            </a:r>
            <a:endParaRPr lang="en-US" sz="8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657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Išdailintas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169</Words>
  <Application>Microsoft Office PowerPoint</Application>
  <PresentationFormat>Demonstracija ekrane (4:3)</PresentationFormat>
  <Paragraphs>90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32</vt:i4>
      </vt:variant>
    </vt:vector>
  </HeadingPairs>
  <TitlesOfParts>
    <vt:vector size="33" baseType="lpstr">
      <vt:lpstr>Office tema</vt:lpstr>
      <vt:lpstr> PERSKAITYKIME ŽODĮ.  DVISKIEMENIAI ŽODŽIAI. </vt:lpstr>
      <vt:lpstr>PERSKAITYK IR PASITIKRINK.  Užduotį reikia  atlikti  darbiniame lape.  Perskaityk žodį, aktyvuok figūrą ir ją nutempk. Baigus skaityti uždarant langą spustelti mygtuką  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PUIKU!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UŽDUOTIS. PERSKAITYKIME ŽODĮ.</dc:title>
  <dc:creator>Windows User</dc:creator>
  <cp:lastModifiedBy>Windows User</cp:lastModifiedBy>
  <cp:revision>78</cp:revision>
  <dcterms:created xsi:type="dcterms:W3CDTF">2021-10-12T17:45:22Z</dcterms:created>
  <dcterms:modified xsi:type="dcterms:W3CDTF">2023-02-12T09:05:01Z</dcterms:modified>
</cp:coreProperties>
</file>