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 id="268" r:id="rId14"/>
    <p:sldId id="269" r:id="rId15"/>
    <p:sldId id="270" r:id="rId16"/>
    <p:sldId id="271" r:id="rId17"/>
    <p:sldId id="272" r:id="rId18"/>
    <p:sldId id="273" r:id="rId19"/>
    <p:sldId id="274" r:id="rId2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7" d="100"/>
          <a:sy n="87" d="100"/>
        </p:scale>
        <p:origin x="28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75E764F-7C9F-4D31-A8CC-E166135FD2DA}"/>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B8C4EFBC-4E83-4C14-AD48-5B8A1967C9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086A7B26-7C73-486C-AE6B-9F0C52500FCC}"/>
              </a:ext>
            </a:extLst>
          </p:cNvPr>
          <p:cNvSpPr>
            <a:spLocks noGrp="1"/>
          </p:cNvSpPr>
          <p:nvPr>
            <p:ph type="dt" sz="half" idx="10"/>
          </p:nvPr>
        </p:nvSpPr>
        <p:spPr/>
        <p:txBody>
          <a:bodyPr/>
          <a:lstStyle/>
          <a:p>
            <a:fld id="{48A87A34-81AB-432B-8DAE-1953F412C126}" type="datetimeFigureOut">
              <a:rPr lang="en-US" smtClean="0"/>
              <a:pPr/>
              <a:t>3/31/2022</a:t>
            </a:fld>
            <a:endParaRPr lang="en-US" dirty="0"/>
          </a:p>
        </p:txBody>
      </p:sp>
      <p:sp>
        <p:nvSpPr>
          <p:cNvPr id="5" name="Poraštės vietos rezervavimo ženklas 4">
            <a:extLst>
              <a:ext uri="{FF2B5EF4-FFF2-40B4-BE49-F238E27FC236}">
                <a16:creationId xmlns:a16="http://schemas.microsoft.com/office/drawing/2014/main" id="{DA9B524F-F58D-4F55-87A1-9BF6E59EBCAA}"/>
              </a:ext>
            </a:extLst>
          </p:cNvPr>
          <p:cNvSpPr>
            <a:spLocks noGrp="1"/>
          </p:cNvSpPr>
          <p:nvPr>
            <p:ph type="ftr" sz="quarter" idx="11"/>
          </p:nvPr>
        </p:nvSpPr>
        <p:spPr/>
        <p:txBody>
          <a:bodyPr/>
          <a:lstStyle/>
          <a:p>
            <a:endParaRPr lang="en-US" dirty="0"/>
          </a:p>
        </p:txBody>
      </p:sp>
      <p:sp>
        <p:nvSpPr>
          <p:cNvPr id="6" name="Skaidrės numerio vietos rezervavimo ženklas 5">
            <a:extLst>
              <a:ext uri="{FF2B5EF4-FFF2-40B4-BE49-F238E27FC236}">
                <a16:creationId xmlns:a16="http://schemas.microsoft.com/office/drawing/2014/main" id="{2FBA05A8-357F-471F-A154-3D2B68F8044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3616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FDB64FD0-6A33-4970-9EF6-855A032E312B}"/>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A9C023D0-C29F-4A99-81FA-A18F9DE9AD1E}"/>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F41CFEB1-65CA-417B-B877-4BA71B50B096}"/>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5" name="Poraštės vietos rezervavimo ženklas 4">
            <a:extLst>
              <a:ext uri="{FF2B5EF4-FFF2-40B4-BE49-F238E27FC236}">
                <a16:creationId xmlns:a16="http://schemas.microsoft.com/office/drawing/2014/main" id="{91BF21E1-7E5A-4D0B-A9FC-F48E76626017}"/>
              </a:ext>
            </a:extLst>
          </p:cNvPr>
          <p:cNvSpPr>
            <a:spLocks noGrp="1"/>
          </p:cNvSpPr>
          <p:nvPr>
            <p:ph type="ftr" sz="quarter" idx="11"/>
          </p:nvPr>
        </p:nvSpPr>
        <p:spPr/>
        <p:txBody>
          <a:bodyPr/>
          <a:lstStyle/>
          <a:p>
            <a:endParaRPr lang="en-US" dirty="0"/>
          </a:p>
        </p:txBody>
      </p:sp>
      <p:sp>
        <p:nvSpPr>
          <p:cNvPr id="6" name="Skaidrės numerio vietos rezervavimo ženklas 5">
            <a:extLst>
              <a:ext uri="{FF2B5EF4-FFF2-40B4-BE49-F238E27FC236}">
                <a16:creationId xmlns:a16="http://schemas.microsoft.com/office/drawing/2014/main" id="{A013CD43-DEEF-46E0-B8E8-8E24B8588CF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929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BCA9EEFD-8087-4B3D-BF92-34D84F8E198C}"/>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7A66253C-EF0B-469E-8262-3874C8619295}"/>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03CCAC32-D734-4E21-9283-1BE9776310A2}"/>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5" name="Poraštės vietos rezervavimo ženklas 4">
            <a:extLst>
              <a:ext uri="{FF2B5EF4-FFF2-40B4-BE49-F238E27FC236}">
                <a16:creationId xmlns:a16="http://schemas.microsoft.com/office/drawing/2014/main" id="{6366AE7A-098E-453B-98E3-3C5825544B8F}"/>
              </a:ext>
            </a:extLst>
          </p:cNvPr>
          <p:cNvSpPr>
            <a:spLocks noGrp="1"/>
          </p:cNvSpPr>
          <p:nvPr>
            <p:ph type="ftr" sz="quarter" idx="11"/>
          </p:nvPr>
        </p:nvSpPr>
        <p:spPr/>
        <p:txBody>
          <a:bodyPr/>
          <a:lstStyle/>
          <a:p>
            <a:endParaRPr lang="en-US" dirty="0"/>
          </a:p>
        </p:txBody>
      </p:sp>
      <p:sp>
        <p:nvSpPr>
          <p:cNvPr id="6" name="Skaidrės numerio vietos rezervavimo ženklas 5">
            <a:extLst>
              <a:ext uri="{FF2B5EF4-FFF2-40B4-BE49-F238E27FC236}">
                <a16:creationId xmlns:a16="http://schemas.microsoft.com/office/drawing/2014/main" id="{CEE5773E-81EF-43D2-8D29-9C7A04DC816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29734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F863FCF-0AA9-4107-9A7B-0DD2FD0798D4}"/>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AA0E2014-28B5-4615-BE65-B37CF8D48D3A}"/>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703A9532-6343-474F-A157-AF43D70FCED4}"/>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5" name="Poraštės vietos rezervavimo ženklas 4">
            <a:extLst>
              <a:ext uri="{FF2B5EF4-FFF2-40B4-BE49-F238E27FC236}">
                <a16:creationId xmlns:a16="http://schemas.microsoft.com/office/drawing/2014/main" id="{97161337-081E-4EF6-B43B-DA0F3E93AF84}"/>
              </a:ext>
            </a:extLst>
          </p:cNvPr>
          <p:cNvSpPr>
            <a:spLocks noGrp="1"/>
          </p:cNvSpPr>
          <p:nvPr>
            <p:ph type="ftr" sz="quarter" idx="11"/>
          </p:nvPr>
        </p:nvSpPr>
        <p:spPr/>
        <p:txBody>
          <a:bodyPr/>
          <a:lstStyle/>
          <a:p>
            <a:endParaRPr lang="en-US" dirty="0"/>
          </a:p>
        </p:txBody>
      </p:sp>
      <p:sp>
        <p:nvSpPr>
          <p:cNvPr id="6" name="Skaidrės numerio vietos rezervavimo ženklas 5">
            <a:extLst>
              <a:ext uri="{FF2B5EF4-FFF2-40B4-BE49-F238E27FC236}">
                <a16:creationId xmlns:a16="http://schemas.microsoft.com/office/drawing/2014/main" id="{34E742DC-C40C-4B78-90B3-7258121DF7A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09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C98A5A9-A7A6-4AD2-A552-3B652900002B}"/>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ADA2133A-1150-4159-8856-F5AB244DE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085EE889-DAE5-4B20-9FC5-EF309D393D2A}"/>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5" name="Poraštės vietos rezervavimo ženklas 4">
            <a:extLst>
              <a:ext uri="{FF2B5EF4-FFF2-40B4-BE49-F238E27FC236}">
                <a16:creationId xmlns:a16="http://schemas.microsoft.com/office/drawing/2014/main" id="{2A9D1766-847A-43D0-8402-CA321D9C5694}"/>
              </a:ext>
            </a:extLst>
          </p:cNvPr>
          <p:cNvSpPr>
            <a:spLocks noGrp="1"/>
          </p:cNvSpPr>
          <p:nvPr>
            <p:ph type="ftr" sz="quarter" idx="11"/>
          </p:nvPr>
        </p:nvSpPr>
        <p:spPr/>
        <p:txBody>
          <a:bodyPr/>
          <a:lstStyle/>
          <a:p>
            <a:endParaRPr lang="en-US" dirty="0"/>
          </a:p>
        </p:txBody>
      </p:sp>
      <p:sp>
        <p:nvSpPr>
          <p:cNvPr id="6" name="Skaidrės numerio vietos rezervavimo ženklas 5">
            <a:extLst>
              <a:ext uri="{FF2B5EF4-FFF2-40B4-BE49-F238E27FC236}">
                <a16:creationId xmlns:a16="http://schemas.microsoft.com/office/drawing/2014/main" id="{E3597802-A6E4-4E39-AF43-33BA4045C3C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580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69025E2-94DE-4AE1-8440-AD1ADF5214F4}"/>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08637102-2A6F-4376-98BC-DD95F12759FC}"/>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DA5B5C45-9049-45E4-97B8-37D41B0E03D7}"/>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B4EC6A96-2012-4687-A0E8-4EDF1406ED3C}"/>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6" name="Poraštės vietos rezervavimo ženklas 5">
            <a:extLst>
              <a:ext uri="{FF2B5EF4-FFF2-40B4-BE49-F238E27FC236}">
                <a16:creationId xmlns:a16="http://schemas.microsoft.com/office/drawing/2014/main" id="{1CD59F5D-DF02-4935-9689-2E66E25432A6}"/>
              </a:ext>
            </a:extLst>
          </p:cNvPr>
          <p:cNvSpPr>
            <a:spLocks noGrp="1"/>
          </p:cNvSpPr>
          <p:nvPr>
            <p:ph type="ftr" sz="quarter" idx="11"/>
          </p:nvPr>
        </p:nvSpPr>
        <p:spPr/>
        <p:txBody>
          <a:bodyPr/>
          <a:lstStyle/>
          <a:p>
            <a:endParaRPr lang="en-US" dirty="0"/>
          </a:p>
        </p:txBody>
      </p:sp>
      <p:sp>
        <p:nvSpPr>
          <p:cNvPr id="7" name="Skaidrės numerio vietos rezervavimo ženklas 6">
            <a:extLst>
              <a:ext uri="{FF2B5EF4-FFF2-40B4-BE49-F238E27FC236}">
                <a16:creationId xmlns:a16="http://schemas.microsoft.com/office/drawing/2014/main" id="{74A52708-D7AD-4810-8912-754D1BCDDCC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3354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CE606BA-75B1-4AFD-9DAC-930F1B8DF40A}"/>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F3ED1212-8359-4937-9364-B6BDA2C5BD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35E6FA7E-7C94-4238-98D5-DDC6FDCBE701}"/>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E063C8FE-F2FF-4872-AF5C-9DCBCA9B6B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E0191493-534A-4392-95CA-6082433E8BA3}"/>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32B44B26-1FE0-461B-BFB8-AE387DCA9E6E}"/>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8" name="Poraštės vietos rezervavimo ženklas 7">
            <a:extLst>
              <a:ext uri="{FF2B5EF4-FFF2-40B4-BE49-F238E27FC236}">
                <a16:creationId xmlns:a16="http://schemas.microsoft.com/office/drawing/2014/main" id="{3DD27C05-6B1A-467E-BCA2-FA98A040B295}"/>
              </a:ext>
            </a:extLst>
          </p:cNvPr>
          <p:cNvSpPr>
            <a:spLocks noGrp="1"/>
          </p:cNvSpPr>
          <p:nvPr>
            <p:ph type="ftr" sz="quarter" idx="11"/>
          </p:nvPr>
        </p:nvSpPr>
        <p:spPr/>
        <p:txBody>
          <a:bodyPr/>
          <a:lstStyle/>
          <a:p>
            <a:endParaRPr lang="en-US" dirty="0"/>
          </a:p>
        </p:txBody>
      </p:sp>
      <p:sp>
        <p:nvSpPr>
          <p:cNvPr id="9" name="Skaidrės numerio vietos rezervavimo ženklas 8">
            <a:extLst>
              <a:ext uri="{FF2B5EF4-FFF2-40B4-BE49-F238E27FC236}">
                <a16:creationId xmlns:a16="http://schemas.microsoft.com/office/drawing/2014/main" id="{EC6CDF02-3F14-4012-A59E-13508CADB73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34511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65570D7-E0E3-404B-B47E-639AC5835868}"/>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F3C06914-66E4-4315-B652-59A115297692}"/>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4" name="Poraštės vietos rezervavimo ženklas 3">
            <a:extLst>
              <a:ext uri="{FF2B5EF4-FFF2-40B4-BE49-F238E27FC236}">
                <a16:creationId xmlns:a16="http://schemas.microsoft.com/office/drawing/2014/main" id="{CF08913A-614D-44AD-A64A-486346F5493A}"/>
              </a:ext>
            </a:extLst>
          </p:cNvPr>
          <p:cNvSpPr>
            <a:spLocks noGrp="1"/>
          </p:cNvSpPr>
          <p:nvPr>
            <p:ph type="ftr" sz="quarter" idx="11"/>
          </p:nvPr>
        </p:nvSpPr>
        <p:spPr/>
        <p:txBody>
          <a:bodyPr/>
          <a:lstStyle/>
          <a:p>
            <a:endParaRPr lang="en-US" dirty="0"/>
          </a:p>
        </p:txBody>
      </p:sp>
      <p:sp>
        <p:nvSpPr>
          <p:cNvPr id="5" name="Skaidrės numerio vietos rezervavimo ženklas 4">
            <a:extLst>
              <a:ext uri="{FF2B5EF4-FFF2-40B4-BE49-F238E27FC236}">
                <a16:creationId xmlns:a16="http://schemas.microsoft.com/office/drawing/2014/main" id="{7B485AA0-814D-4384-B790-B152FBE575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5925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7563244B-EA34-482C-B3DA-44CCA65D1B6D}"/>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3" name="Poraštės vietos rezervavimo ženklas 2">
            <a:extLst>
              <a:ext uri="{FF2B5EF4-FFF2-40B4-BE49-F238E27FC236}">
                <a16:creationId xmlns:a16="http://schemas.microsoft.com/office/drawing/2014/main" id="{6F299795-69B3-4C1D-8E52-084DD1220D46}"/>
              </a:ext>
            </a:extLst>
          </p:cNvPr>
          <p:cNvSpPr>
            <a:spLocks noGrp="1"/>
          </p:cNvSpPr>
          <p:nvPr>
            <p:ph type="ftr" sz="quarter" idx="11"/>
          </p:nvPr>
        </p:nvSpPr>
        <p:spPr/>
        <p:txBody>
          <a:bodyPr/>
          <a:lstStyle/>
          <a:p>
            <a:endParaRPr lang="en-US" dirty="0"/>
          </a:p>
        </p:txBody>
      </p:sp>
      <p:sp>
        <p:nvSpPr>
          <p:cNvPr id="4" name="Skaidrės numerio vietos rezervavimo ženklas 3">
            <a:extLst>
              <a:ext uri="{FF2B5EF4-FFF2-40B4-BE49-F238E27FC236}">
                <a16:creationId xmlns:a16="http://schemas.microsoft.com/office/drawing/2014/main" id="{2E5D75AE-3B37-42DB-9211-27AB088ACC3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62427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5C9C7A7-CF08-4A27-9481-77A912D5B4F9}"/>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4BC66D20-01BE-4169-B150-47A129E78F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DDF8CB07-4BEF-4D8C-89D5-6D125CFFC7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45695D88-E9AF-43DF-9D69-7C054CA9A979}"/>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6" name="Poraštės vietos rezervavimo ženklas 5">
            <a:extLst>
              <a:ext uri="{FF2B5EF4-FFF2-40B4-BE49-F238E27FC236}">
                <a16:creationId xmlns:a16="http://schemas.microsoft.com/office/drawing/2014/main" id="{16D2F6F6-CE8C-48E4-9DAA-D0243D86271C}"/>
              </a:ext>
            </a:extLst>
          </p:cNvPr>
          <p:cNvSpPr>
            <a:spLocks noGrp="1"/>
          </p:cNvSpPr>
          <p:nvPr>
            <p:ph type="ftr" sz="quarter" idx="11"/>
          </p:nvPr>
        </p:nvSpPr>
        <p:spPr/>
        <p:txBody>
          <a:bodyPr/>
          <a:lstStyle/>
          <a:p>
            <a:endParaRPr lang="en-US" dirty="0"/>
          </a:p>
        </p:txBody>
      </p:sp>
      <p:sp>
        <p:nvSpPr>
          <p:cNvPr id="7" name="Skaidrės numerio vietos rezervavimo ženklas 6">
            <a:extLst>
              <a:ext uri="{FF2B5EF4-FFF2-40B4-BE49-F238E27FC236}">
                <a16:creationId xmlns:a16="http://schemas.microsoft.com/office/drawing/2014/main" id="{79DE790F-412F-40A7-B373-80AD0A3A26F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7252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0FA6432-9B91-48F3-84D7-3D047A725B70}"/>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4EA76DAD-9D72-49C8-8805-6A394C3C9E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B5452B73-533C-41D4-A71D-5429E74052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C43544C-9A65-447A-9476-5955BDE5D66F}"/>
              </a:ext>
            </a:extLst>
          </p:cNvPr>
          <p:cNvSpPr>
            <a:spLocks noGrp="1"/>
          </p:cNvSpPr>
          <p:nvPr>
            <p:ph type="dt" sz="half" idx="10"/>
          </p:nvPr>
        </p:nvSpPr>
        <p:spPr/>
        <p:txBody>
          <a:bodyPr/>
          <a:lstStyle/>
          <a:p>
            <a:fld id="{48A87A34-81AB-432B-8DAE-1953F412C126}" type="datetimeFigureOut">
              <a:rPr lang="en-US" smtClean="0"/>
              <a:t>3/31/2022</a:t>
            </a:fld>
            <a:endParaRPr lang="en-US" dirty="0"/>
          </a:p>
        </p:txBody>
      </p:sp>
      <p:sp>
        <p:nvSpPr>
          <p:cNvPr id="6" name="Poraštės vietos rezervavimo ženklas 5">
            <a:extLst>
              <a:ext uri="{FF2B5EF4-FFF2-40B4-BE49-F238E27FC236}">
                <a16:creationId xmlns:a16="http://schemas.microsoft.com/office/drawing/2014/main" id="{CA699A01-15E3-4E2A-B5E3-00FDF3E75E48}"/>
              </a:ext>
            </a:extLst>
          </p:cNvPr>
          <p:cNvSpPr>
            <a:spLocks noGrp="1"/>
          </p:cNvSpPr>
          <p:nvPr>
            <p:ph type="ftr" sz="quarter" idx="11"/>
          </p:nvPr>
        </p:nvSpPr>
        <p:spPr/>
        <p:txBody>
          <a:bodyPr/>
          <a:lstStyle/>
          <a:p>
            <a:endParaRPr lang="en-US" dirty="0"/>
          </a:p>
        </p:txBody>
      </p:sp>
      <p:sp>
        <p:nvSpPr>
          <p:cNvPr id="7" name="Skaidrės numerio vietos rezervavimo ženklas 6">
            <a:extLst>
              <a:ext uri="{FF2B5EF4-FFF2-40B4-BE49-F238E27FC236}">
                <a16:creationId xmlns:a16="http://schemas.microsoft.com/office/drawing/2014/main" id="{7481A021-E313-4776-A050-FCEB3B639E1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615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3796E523-418B-44BD-B18D-69CDB533C7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F89E553E-DD8C-4089-9834-8F72F159F6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27ED56F6-EA01-49D3-A388-EC265CB35D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3/31/2022</a:t>
            </a:fld>
            <a:endParaRPr lang="en-US" dirty="0"/>
          </a:p>
        </p:txBody>
      </p:sp>
      <p:sp>
        <p:nvSpPr>
          <p:cNvPr id="5" name="Poraštės vietos rezervavimo ženklas 4">
            <a:extLst>
              <a:ext uri="{FF2B5EF4-FFF2-40B4-BE49-F238E27FC236}">
                <a16:creationId xmlns:a16="http://schemas.microsoft.com/office/drawing/2014/main" id="{37B72275-2E0E-41BA-B2FA-E986FE234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kaidrės numerio vietos rezervavimo ženklas 5">
            <a:extLst>
              <a:ext uri="{FF2B5EF4-FFF2-40B4-BE49-F238E27FC236}">
                <a16:creationId xmlns:a16="http://schemas.microsoft.com/office/drawing/2014/main" id="{35FCD4D3-09C5-4FB6-B4D5-C60E30294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97960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AC6603E-27E7-4D6C-AE5E-D5E7E220908E}"/>
              </a:ext>
            </a:extLst>
          </p:cNvPr>
          <p:cNvSpPr>
            <a:spLocks noGrp="1"/>
          </p:cNvSpPr>
          <p:nvPr>
            <p:ph type="ctrTitle"/>
          </p:nvPr>
        </p:nvSpPr>
        <p:spPr/>
        <p:txBody>
          <a:bodyPr/>
          <a:lstStyle/>
          <a:p>
            <a:r>
              <a:rPr lang="lt-LT" b="1" dirty="0">
                <a:solidFill>
                  <a:schemeClr val="accent1">
                    <a:lumMod val="75000"/>
                  </a:schemeClr>
                </a:solidFill>
              </a:rPr>
              <a:t>Ukrainos</a:t>
            </a:r>
            <a:r>
              <a:rPr lang="lt-LT" dirty="0">
                <a:solidFill>
                  <a:schemeClr val="accent1">
                    <a:lumMod val="75000"/>
                  </a:schemeClr>
                </a:solidFill>
              </a:rPr>
              <a:t> simboliai liudija tvirtą tautos dvasią</a:t>
            </a:r>
          </a:p>
        </p:txBody>
      </p:sp>
      <p:sp>
        <p:nvSpPr>
          <p:cNvPr id="3" name="Antrinis pavadinimas 2">
            <a:extLst>
              <a:ext uri="{FF2B5EF4-FFF2-40B4-BE49-F238E27FC236}">
                <a16:creationId xmlns:a16="http://schemas.microsoft.com/office/drawing/2014/main" id="{7767949F-145E-48E3-A3B7-E6EBF17FD8D1}"/>
              </a:ext>
            </a:extLst>
          </p:cNvPr>
          <p:cNvSpPr>
            <a:spLocks noGrp="1"/>
          </p:cNvSpPr>
          <p:nvPr>
            <p:ph type="subTitle" idx="1"/>
          </p:nvPr>
        </p:nvSpPr>
        <p:spPr>
          <a:xfrm>
            <a:off x="379708" y="4967207"/>
            <a:ext cx="11546238" cy="1720312"/>
          </a:xfrm>
        </p:spPr>
        <p:txBody>
          <a:bodyPr>
            <a:normAutofit fontScale="85000" lnSpcReduction="20000"/>
          </a:bodyPr>
          <a:lstStyle/>
          <a:p>
            <a:r>
              <a:rPr lang="lt-LT" dirty="0"/>
              <a:t>Troškūnų Kazio Inčiūros gimnazija, 2022m.</a:t>
            </a:r>
          </a:p>
          <a:p>
            <a:endParaRPr lang="lt-LT" dirty="0"/>
          </a:p>
          <a:p>
            <a:endParaRPr lang="lt-LT" dirty="0"/>
          </a:p>
          <a:p>
            <a:endParaRPr lang="lt-LT" dirty="0"/>
          </a:p>
          <a:p>
            <a:pPr algn="r"/>
            <a:r>
              <a:rPr lang="lt-LT" dirty="0"/>
              <a:t>Paruošė tikybos mokytoja Angelė </a:t>
            </a:r>
            <a:r>
              <a:rPr lang="lt-LT" dirty="0" err="1"/>
              <a:t>Ažusienienė</a:t>
            </a:r>
            <a:endParaRPr lang="lt-LT" dirty="0"/>
          </a:p>
        </p:txBody>
      </p:sp>
    </p:spTree>
    <p:extLst>
      <p:ext uri="{BB962C8B-B14F-4D97-AF65-F5344CB8AC3E}">
        <p14:creationId xmlns:p14="http://schemas.microsoft.com/office/powerpoint/2010/main" val="4137852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E31D098-659C-4BF8-91C7-65F03326504E}"/>
              </a:ext>
            </a:extLst>
          </p:cNvPr>
          <p:cNvSpPr>
            <a:spLocks noGrp="1"/>
          </p:cNvSpPr>
          <p:nvPr>
            <p:ph type="title"/>
          </p:nvPr>
        </p:nvSpPr>
        <p:spPr>
          <a:xfrm>
            <a:off x="838200" y="365125"/>
            <a:ext cx="10515600" cy="919665"/>
          </a:xfrm>
        </p:spPr>
        <p:txBody>
          <a:bodyPr>
            <a:normAutofit/>
          </a:bodyPr>
          <a:lstStyle/>
          <a:p>
            <a:r>
              <a:rPr lang="lt-LT" sz="2400" b="1" dirty="0">
                <a:solidFill>
                  <a:schemeClr val="accent1">
                    <a:lumMod val="75000"/>
                  </a:schemeClr>
                </a:solidFill>
              </a:rPr>
              <a:t>           </a:t>
            </a:r>
            <a:r>
              <a:rPr lang="lt-LT" b="1" dirty="0">
                <a:solidFill>
                  <a:schemeClr val="accent1">
                    <a:lumMod val="75000"/>
                  </a:schemeClr>
                </a:solidFill>
                <a:effectLst>
                  <a:outerShdw blurRad="38100" dist="38100" dir="2700000" algn="tl">
                    <a:srgbClr val="000000">
                      <a:alpha val="43137"/>
                    </a:srgbClr>
                  </a:outerShdw>
                </a:effectLst>
              </a:rPr>
              <a:t> Tridantis stilizuotas sakalas</a:t>
            </a:r>
          </a:p>
        </p:txBody>
      </p:sp>
      <p:sp>
        <p:nvSpPr>
          <p:cNvPr id="3" name="Turinio vietos rezervavimo ženklas 2">
            <a:extLst>
              <a:ext uri="{FF2B5EF4-FFF2-40B4-BE49-F238E27FC236}">
                <a16:creationId xmlns:a16="http://schemas.microsoft.com/office/drawing/2014/main" id="{02843EF7-691C-4FC3-8758-7B99E454F185}"/>
              </a:ext>
            </a:extLst>
          </p:cNvPr>
          <p:cNvSpPr>
            <a:spLocks noGrp="1"/>
          </p:cNvSpPr>
          <p:nvPr>
            <p:ph idx="1"/>
          </p:nvPr>
        </p:nvSpPr>
        <p:spPr>
          <a:xfrm>
            <a:off x="449451" y="1301858"/>
            <a:ext cx="11445498" cy="5091193"/>
          </a:xfrm>
        </p:spPr>
        <p:txBody>
          <a:bodyPr>
            <a:normAutofit/>
          </a:bodyPr>
          <a:lstStyle/>
          <a:p>
            <a:pPr marL="0" indent="0">
              <a:lnSpc>
                <a:spcPct val="150000"/>
              </a:lnSpc>
              <a:buNone/>
            </a:pPr>
            <a:r>
              <a:rPr lang="lt-LT" dirty="0"/>
              <a:t>       </a:t>
            </a:r>
            <a:r>
              <a:rPr lang="lt-LT" sz="2400" dirty="0"/>
              <a:t>Tarp Ukrainos valstybės simbolių pagrindinė heraldinė figūra yra tridantis(</a:t>
            </a:r>
            <a:r>
              <a:rPr lang="lt-LT" sz="2400" dirty="0" err="1"/>
              <a:t>tryzub</a:t>
            </a:r>
            <a:r>
              <a:rPr lang="lt-LT" sz="2400" dirty="0"/>
              <a:t>“). Šio simbolio ištakos siekia viduramžius. Daugelis tyrinėtojų laikosi nuomonės, jog tridantis yra stilizuotas sakalo, smengančio žemyn grobio link, atvaizdas. Sakalas </a:t>
            </a:r>
            <a:r>
              <a:rPr lang="lt-LT" sz="2400" dirty="0" err="1"/>
              <a:t>Rarigas</a:t>
            </a:r>
            <a:r>
              <a:rPr lang="lt-LT" sz="2400" dirty="0"/>
              <a:t>, dalies slavų tautų mitologijoje simbolizuojantis ugnies dvasią, buvo </a:t>
            </a:r>
            <a:r>
              <a:rPr lang="lt-LT" sz="2400" dirty="0" err="1"/>
              <a:t>Riurikaičių</a:t>
            </a:r>
            <a:r>
              <a:rPr lang="lt-LT" sz="2400" dirty="0"/>
              <a:t> dinastijos kunigaikščių simbolis. Ši dinastija turėjo skandinaviškų šaknų. Kaip žinoma, vikingų mitologijoje taip pat egzistavo paukščio (sakalo, arba dievo </a:t>
            </a:r>
            <a:r>
              <a:rPr lang="lt-LT" sz="2400" dirty="0" err="1"/>
              <a:t>Odino</a:t>
            </a:r>
            <a:r>
              <a:rPr lang="lt-LT" sz="2400" dirty="0"/>
              <a:t> varno) simbolis./ Tai yra ir dangiškosios galios, dievų ginklo žaibo simbolis.</a:t>
            </a:r>
            <a:endParaRPr lang="lt-LT" dirty="0"/>
          </a:p>
        </p:txBody>
      </p:sp>
    </p:spTree>
    <p:extLst>
      <p:ext uri="{BB962C8B-B14F-4D97-AF65-F5344CB8AC3E}">
        <p14:creationId xmlns:p14="http://schemas.microsoft.com/office/powerpoint/2010/main" val="141695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2F2E533-C607-4A79-B826-C90A887937BD}"/>
              </a:ext>
            </a:extLst>
          </p:cNvPr>
          <p:cNvSpPr>
            <a:spLocks noGrp="1"/>
          </p:cNvSpPr>
          <p:nvPr>
            <p:ph type="title"/>
          </p:nvPr>
        </p:nvSpPr>
        <p:spPr/>
        <p:txBody>
          <a:bodyPr>
            <a:normAutofit/>
          </a:bodyPr>
          <a:lstStyle/>
          <a:p>
            <a:r>
              <a:rPr lang="lt-LT" sz="2800" b="1" dirty="0">
                <a:solidFill>
                  <a:schemeClr val="accent1">
                    <a:lumMod val="75000"/>
                  </a:schemeClr>
                </a:solidFill>
              </a:rPr>
              <a:t>          </a:t>
            </a:r>
            <a:r>
              <a:rPr lang="lt-LT" sz="3600" b="1" dirty="0">
                <a:solidFill>
                  <a:schemeClr val="accent1">
                    <a:lumMod val="75000"/>
                  </a:schemeClr>
                </a:solidFill>
                <a:effectLst>
                  <a:outerShdw blurRad="38100" dist="38100" dir="2700000" algn="tl">
                    <a:srgbClr val="000000">
                      <a:alpha val="43137"/>
                    </a:srgbClr>
                  </a:outerShdw>
                </a:effectLst>
              </a:rPr>
              <a:t>Didžiojo Ukrainos herbo projektas ir herbas</a:t>
            </a:r>
          </a:p>
        </p:txBody>
      </p:sp>
      <p:pic>
        <p:nvPicPr>
          <p:cNvPr id="5" name="Turinio vietos rezervavimo ženklas 4" descr="Paveikslėlis, kuriame yra keramikos dirbiniai, porcelianas&#10;&#10;Automatiškai sugeneruotas aprašymas">
            <a:extLst>
              <a:ext uri="{FF2B5EF4-FFF2-40B4-BE49-F238E27FC236}">
                <a16:creationId xmlns:a16="http://schemas.microsoft.com/office/drawing/2014/main" id="{0310CDE8-76CB-460E-9F7C-057615774415}"/>
              </a:ext>
            </a:extLst>
          </p:cNvPr>
          <p:cNvPicPr>
            <a:picLocks noGrp="1" noChangeAspect="1"/>
          </p:cNvPicPr>
          <p:nvPr>
            <p:ph idx="1"/>
          </p:nvPr>
        </p:nvPicPr>
        <p:blipFill>
          <a:blip r:embed="rId2"/>
          <a:stretch>
            <a:fillRect/>
          </a:stretch>
        </p:blipFill>
        <p:spPr>
          <a:xfrm>
            <a:off x="1132764" y="1903525"/>
            <a:ext cx="4176215" cy="4176215"/>
          </a:xfrm>
        </p:spPr>
      </p:pic>
      <p:pic>
        <p:nvPicPr>
          <p:cNvPr id="7" name="Paveikslėlis 6">
            <a:extLst>
              <a:ext uri="{FF2B5EF4-FFF2-40B4-BE49-F238E27FC236}">
                <a16:creationId xmlns:a16="http://schemas.microsoft.com/office/drawing/2014/main" id="{680592AB-B12F-4A86-AADF-BB1E3B00C021}"/>
              </a:ext>
            </a:extLst>
          </p:cNvPr>
          <p:cNvPicPr>
            <a:picLocks noChangeAspect="1"/>
          </p:cNvPicPr>
          <p:nvPr/>
        </p:nvPicPr>
        <p:blipFill>
          <a:blip r:embed="rId3"/>
          <a:stretch>
            <a:fillRect/>
          </a:stretch>
        </p:blipFill>
        <p:spPr>
          <a:xfrm>
            <a:off x="7117649" y="2060812"/>
            <a:ext cx="2495223" cy="3480179"/>
          </a:xfrm>
          <a:prstGeom prst="rect">
            <a:avLst/>
          </a:prstGeom>
        </p:spPr>
      </p:pic>
    </p:spTree>
    <p:extLst>
      <p:ext uri="{BB962C8B-B14F-4D97-AF65-F5344CB8AC3E}">
        <p14:creationId xmlns:p14="http://schemas.microsoft.com/office/powerpoint/2010/main" val="2777696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93A274A-9261-467D-A87C-8EA5FCD2620B}"/>
              </a:ext>
            </a:extLst>
          </p:cNvPr>
          <p:cNvSpPr>
            <a:spLocks noGrp="1"/>
          </p:cNvSpPr>
          <p:nvPr>
            <p:ph idx="1"/>
          </p:nvPr>
        </p:nvSpPr>
        <p:spPr>
          <a:xfrm>
            <a:off x="441701" y="542441"/>
            <a:ext cx="11561735" cy="5997843"/>
          </a:xfrm>
        </p:spPr>
        <p:txBody>
          <a:bodyPr>
            <a:normAutofit/>
          </a:bodyPr>
          <a:lstStyle/>
          <a:p>
            <a:pPr marL="0" indent="0">
              <a:lnSpc>
                <a:spcPct val="150000"/>
              </a:lnSpc>
              <a:buNone/>
            </a:pPr>
            <a:r>
              <a:rPr lang="lt-LT" dirty="0"/>
              <a:t>        Iš iškiliausių Kijevo Rusios kunigaikščių, kurių ženklas  buvo tridantis, paminėtini Vladimiras </a:t>
            </a:r>
            <a:r>
              <a:rPr lang="lt-LT" dirty="0" err="1"/>
              <a:t>Sviatoslavičius</a:t>
            </a:r>
            <a:r>
              <a:rPr lang="lt-LT" dirty="0"/>
              <a:t> (jo valdymo laikais buvo pakrikštyta Kijevo Rusia) ir Jaroslavas Išmintingasis. Žemyn smengantis sakalas, stilizuotas kaip tridantis, buvo kaldinamas ant Kijevo Rusios kunigaikščių monetų. </a:t>
            </a:r>
          </a:p>
          <a:p>
            <a:pPr marL="0" indent="0">
              <a:lnSpc>
                <a:spcPct val="150000"/>
              </a:lnSpc>
              <a:buNone/>
            </a:pPr>
            <a:r>
              <a:rPr lang="lt-LT" dirty="0"/>
              <a:t>         Vakarinėje šalies dalyje </a:t>
            </a:r>
            <a:r>
              <a:rPr lang="lt-LT" dirty="0" err="1"/>
              <a:t>Haličo</a:t>
            </a:r>
            <a:r>
              <a:rPr lang="lt-LT" dirty="0"/>
              <a:t> (</a:t>
            </a:r>
            <a:r>
              <a:rPr lang="lt-LT" dirty="0" err="1"/>
              <a:t>Galicijos</a:t>
            </a:r>
            <a:r>
              <a:rPr lang="lt-LT" dirty="0"/>
              <a:t>) simbolis nuo viduramžių buvo liūtas. O štai šalies rytuose Zaporožės  kazokų  etmonai  XVI- XVIII a.  savo antspauduose naudojo kazoko su kardu ir muškieta simbolį. Taigi tuo laiku vieno ukrainiečių tautos ženklo neturėta. Didžiajai daliai Ukrainos tapus Rusijos imperijos teritorija, apie nacionalinius simbolius čia apskritai teko pamiršti.</a:t>
            </a:r>
          </a:p>
        </p:txBody>
      </p:sp>
    </p:spTree>
    <p:extLst>
      <p:ext uri="{BB962C8B-B14F-4D97-AF65-F5344CB8AC3E}">
        <p14:creationId xmlns:p14="http://schemas.microsoft.com/office/powerpoint/2010/main" val="1430146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943D5230-68F1-4E36-BAFE-8D0DD16EFC46}"/>
              </a:ext>
            </a:extLst>
          </p:cNvPr>
          <p:cNvSpPr>
            <a:spLocks noGrp="1"/>
          </p:cNvSpPr>
          <p:nvPr>
            <p:ph idx="1"/>
          </p:nvPr>
        </p:nvSpPr>
        <p:spPr>
          <a:xfrm>
            <a:off x="506776" y="464949"/>
            <a:ext cx="11364926" cy="6114082"/>
          </a:xfrm>
        </p:spPr>
        <p:txBody>
          <a:bodyPr>
            <a:normAutofit fontScale="92500" lnSpcReduction="20000"/>
          </a:bodyPr>
          <a:lstStyle/>
          <a:p>
            <a:pPr marL="0" indent="0">
              <a:lnSpc>
                <a:spcPct val="150000"/>
              </a:lnSpc>
              <a:buNone/>
            </a:pPr>
            <a:r>
              <a:rPr lang="lt-LT" sz="3200" dirty="0"/>
              <a:t>         1917 m. pradėta ieškoti valstybės simbolio Ukrainos Liaudies Respublikai. Siūlyti įvairūs variantai – pusmėnulis su kryžiumi ir žvaigždėmis, liūtas, archangelas Mykolas ar jų abiejų derinys, auksinis erelis mėlyname fone ir kt. Ukrainiečių tautinio atgimimo </a:t>
            </a:r>
            <a:r>
              <a:rPr lang="lt-LT" sz="3200" dirty="0" err="1"/>
              <a:t>žadintojas</a:t>
            </a:r>
            <a:r>
              <a:rPr lang="lt-LT" sz="3200" dirty="0"/>
              <a:t>, istorikas </a:t>
            </a:r>
            <a:r>
              <a:rPr lang="lt-LT" sz="3200" dirty="0" err="1"/>
              <a:t>Mychaila</a:t>
            </a:r>
            <a:r>
              <a:rPr lang="lt-LT" sz="3200" dirty="0"/>
              <a:t> </a:t>
            </a:r>
            <a:r>
              <a:rPr lang="lt-LT" sz="3200" dirty="0" err="1"/>
              <a:t>Hruševskis</a:t>
            </a:r>
            <a:r>
              <a:rPr lang="lt-LT" sz="3200" dirty="0"/>
              <a:t> pasiūlė kuriamos Ukrainos valstybės simbolius pasirinkti Kijevo Rusios laikus menantį tridantį. Jo manymu, šis simbolis turėjo vienyti visą ukrainiečių tautą, nes kiti siūlyti simboliai (Zaporožės kazokų simbolis – kazokas su muškieta, </a:t>
            </a:r>
            <a:r>
              <a:rPr lang="lt-LT" sz="3200" dirty="0" err="1"/>
              <a:t>Haličo</a:t>
            </a:r>
            <a:r>
              <a:rPr lang="lt-LT" sz="3200" dirty="0"/>
              <a:t> (</a:t>
            </a:r>
            <a:r>
              <a:rPr lang="lt-LT" sz="3200" dirty="0" err="1"/>
              <a:t>Galicijos</a:t>
            </a:r>
            <a:r>
              <a:rPr lang="lt-LT" sz="3200" dirty="0"/>
              <a:t>) simbolis- liūtas) labiau atspindėjo atskirus ukrainiečių gyvenamus regionus nei visą tautą bei siekiamą sukurti vieningą šalį.</a:t>
            </a:r>
          </a:p>
        </p:txBody>
      </p:sp>
    </p:spTree>
    <p:extLst>
      <p:ext uri="{BB962C8B-B14F-4D97-AF65-F5344CB8AC3E}">
        <p14:creationId xmlns:p14="http://schemas.microsoft.com/office/powerpoint/2010/main" val="362242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52FA476C-51A0-4587-AC05-02CF89472468}"/>
              </a:ext>
            </a:extLst>
          </p:cNvPr>
          <p:cNvSpPr>
            <a:spLocks noGrp="1"/>
          </p:cNvSpPr>
          <p:nvPr>
            <p:ph idx="1"/>
          </p:nvPr>
        </p:nvSpPr>
        <p:spPr>
          <a:xfrm>
            <a:off x="604433" y="449450"/>
            <a:ext cx="11236271" cy="6137329"/>
          </a:xfrm>
        </p:spPr>
        <p:txBody>
          <a:bodyPr>
            <a:normAutofit/>
          </a:bodyPr>
          <a:lstStyle/>
          <a:p>
            <a:pPr marL="0" indent="0">
              <a:lnSpc>
                <a:spcPct val="150000"/>
              </a:lnSpc>
              <a:buNone/>
            </a:pPr>
            <a:r>
              <a:rPr lang="lt-LT" dirty="0"/>
              <a:t>       </a:t>
            </a:r>
            <a:r>
              <a:rPr lang="lt-LT" sz="2400" dirty="0"/>
              <a:t> Deja, ukrainiečių bandymai įtvirtinti 1917 m. paskelbtą Ukrainos Liaudies Respublikos ir 1918 m. paskelbtą Ukrainos Valstybės bei Vakarų Ukrainos Liaudies Respublikos nepriklausomybę baigėsi nesėkme – greitai didžioji dalis Ukrainos atsidūrė Sovietų Rusijos, o vakarinės Ukrainos žemės – Lenkijos valdžioje.</a:t>
            </a:r>
          </a:p>
          <a:p>
            <a:pPr marL="0" indent="0">
              <a:lnSpc>
                <a:spcPct val="150000"/>
              </a:lnSpc>
              <a:buNone/>
            </a:pPr>
            <a:r>
              <a:rPr lang="lt-LT" sz="2400" dirty="0"/>
              <a:t>       1992 m.  Buvo patvirtintas dabartinis Ukrainos herbas – auksinis tridantis mėlyname skyde. Taip pat buvo sukurtas didžiojo herbo projektas. Jame abipus herbo yra </a:t>
            </a:r>
            <a:r>
              <a:rPr lang="lt-LT" sz="2400" dirty="0" err="1"/>
              <a:t>skydininkai</a:t>
            </a:r>
            <a:r>
              <a:rPr lang="lt-LT" sz="2400" dirty="0"/>
              <a:t> – auksinis liūtas ir Zaporožės kazokas, t. y. vakarinės ir rytinės Ukrainos dalių simboliai. Tačiau kol kas šis herbas nėra oficialiai patvirtintas Ukrainos parlamento, jis dažniau vaizduojamas ant suvenyrų.</a:t>
            </a:r>
            <a:endParaRPr lang="lt-LT" dirty="0"/>
          </a:p>
        </p:txBody>
      </p:sp>
    </p:spTree>
    <p:extLst>
      <p:ext uri="{BB962C8B-B14F-4D97-AF65-F5344CB8AC3E}">
        <p14:creationId xmlns:p14="http://schemas.microsoft.com/office/powerpoint/2010/main" val="1005549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9E4A01F-00E1-4839-9E18-A2354B5A00A2}"/>
              </a:ext>
            </a:extLst>
          </p:cNvPr>
          <p:cNvSpPr>
            <a:spLocks noGrp="1"/>
          </p:cNvSpPr>
          <p:nvPr>
            <p:ph type="title"/>
          </p:nvPr>
        </p:nvSpPr>
        <p:spPr>
          <a:xfrm>
            <a:off x="838200" y="365125"/>
            <a:ext cx="10515600" cy="866775"/>
          </a:xfrm>
        </p:spPr>
        <p:txBody>
          <a:bodyPr>
            <a:normAutofit/>
          </a:bodyPr>
          <a:lstStyle/>
          <a:p>
            <a:r>
              <a:rPr lang="lt-LT" sz="3600" dirty="0">
                <a:solidFill>
                  <a:schemeClr val="accent1">
                    <a:lumMod val="75000"/>
                  </a:schemeClr>
                </a:solidFill>
                <a:effectLst>
                  <a:outerShdw blurRad="38100" dist="38100" dir="2700000" algn="tl">
                    <a:srgbClr val="000000">
                      <a:alpha val="43137"/>
                    </a:srgbClr>
                  </a:outerShdw>
                </a:effectLst>
              </a:rPr>
              <a:t>                Dangus ir javai</a:t>
            </a:r>
          </a:p>
        </p:txBody>
      </p:sp>
      <p:sp>
        <p:nvSpPr>
          <p:cNvPr id="3" name="Turinio vietos rezervavimo ženklas 2">
            <a:extLst>
              <a:ext uri="{FF2B5EF4-FFF2-40B4-BE49-F238E27FC236}">
                <a16:creationId xmlns:a16="http://schemas.microsoft.com/office/drawing/2014/main" id="{7995ECC1-FBF7-416B-8D70-D0794F4736A5}"/>
              </a:ext>
            </a:extLst>
          </p:cNvPr>
          <p:cNvSpPr>
            <a:spLocks noGrp="1"/>
          </p:cNvSpPr>
          <p:nvPr>
            <p:ph idx="1"/>
          </p:nvPr>
        </p:nvSpPr>
        <p:spPr>
          <a:xfrm>
            <a:off x="517793" y="1231900"/>
            <a:ext cx="11392653" cy="5230893"/>
          </a:xfrm>
        </p:spPr>
        <p:txBody>
          <a:bodyPr>
            <a:normAutofit/>
          </a:bodyPr>
          <a:lstStyle/>
          <a:p>
            <a:pPr marL="0" indent="0">
              <a:lnSpc>
                <a:spcPct val="150000"/>
              </a:lnSpc>
              <a:buNone/>
            </a:pPr>
            <a:r>
              <a:rPr lang="lt-LT" sz="2400" dirty="0"/>
              <a:t>         Iškart po Ukrainos nepriklausomybės paskelbimo 1991 m. valstybės vėliava tapo mėlynos ir geltonos spalvų dvispalvė. Jos ištakų ieškoma įvairių Ukrainos regionų istorijoje. Pirmiausia prisimenama, kad 1410 m. Žalgirio mūšyje dalyvavo Lvovo žemės pulkas su savo vėliava – auksiniu liūtu žydrame fone (bent jau taip šią vėliavą aprašė viduramžių lenkų istorikas Janas Dlugošas). Yra žinoma, kad tokių ir kitokių spalvų vėliavas XVIII a. naudojo ir Zaporožės kazokai, ir Austrijos – Vengrijos imperijos valdžioje gyvenę vakarinės Ukrainos dalies gyventojai. Pirmas aiškiai dokumentuotas dabartinio tipo vėliavos naudojimo atvejis buvo fiksuotas 1848 m.  Lvove, kai Austrijoje – Vengrijoje vyko revoliucija ir dėl savo tautinių laisvių ėję manifestuoti ukrainiečiai iškėlė būtent tokią vėliavą. </a:t>
            </a:r>
          </a:p>
        </p:txBody>
      </p:sp>
    </p:spTree>
    <p:extLst>
      <p:ext uri="{BB962C8B-B14F-4D97-AF65-F5344CB8AC3E}">
        <p14:creationId xmlns:p14="http://schemas.microsoft.com/office/powerpoint/2010/main" val="2526526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64AA7EEF-3CF1-49B2-B92F-25DD2421ED47}"/>
              </a:ext>
            </a:extLst>
          </p:cNvPr>
          <p:cNvSpPr>
            <a:spLocks noGrp="1"/>
          </p:cNvSpPr>
          <p:nvPr>
            <p:ph idx="1"/>
          </p:nvPr>
        </p:nvSpPr>
        <p:spPr>
          <a:xfrm>
            <a:off x="481739" y="937647"/>
            <a:ext cx="11397712" cy="5587139"/>
          </a:xfrm>
        </p:spPr>
        <p:txBody>
          <a:bodyPr>
            <a:normAutofit/>
          </a:bodyPr>
          <a:lstStyle/>
          <a:p>
            <a:pPr marL="0" indent="0">
              <a:lnSpc>
                <a:spcPct val="150000"/>
              </a:lnSpc>
              <a:buNone/>
            </a:pPr>
            <a:r>
              <a:rPr lang="lt-LT" sz="2400" dirty="0"/>
              <a:t>      1917 m.  Centrinė </a:t>
            </a:r>
            <a:r>
              <a:rPr lang="lt-LT" sz="2400" dirty="0" err="1"/>
              <a:t>rada</a:t>
            </a:r>
            <a:r>
              <a:rPr lang="lt-LT" sz="2400" dirty="0"/>
              <a:t> Kijeve paskelbė Ukrainos Liaudies Respublikos nepriklausomybę ir buvo imta naudoti mėlynos ir geltonos spalvų vėliava. Toks pats, tik labai sumažintas simbolis buvo vaizduojamas raudonos vėliavos kampe. Ši vėliava tapo Ukrainos Sovietų Liaudies Respublikos su sostine Charkovu simboliu. 1919 m.  Kijeve paskelbus apie Ukrainos Liaudies Respublikos ir Vakarų Ukrainos Liaudies Respublikos susivienijimą, jungtinės ukrainiečių valstybės simboliu tapo mėlynos ir geltonos spalvų vėliava. Tradiciškai teigiama, kad mėlyna spalva simbolizuoja skaistų dangų, o geltona – derlingus javų laukus. Beje, yra tik dvi slavų valstybės (Ukraina bei Bosnija ir Hercegovina), kurių vėliavose nėra raudonos spalvos.</a:t>
            </a:r>
          </a:p>
        </p:txBody>
      </p:sp>
    </p:spTree>
    <p:extLst>
      <p:ext uri="{BB962C8B-B14F-4D97-AF65-F5344CB8AC3E}">
        <p14:creationId xmlns:p14="http://schemas.microsoft.com/office/powerpoint/2010/main" val="1915056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DBD50C31-95DD-491D-9517-FB262BE0D854}"/>
              </a:ext>
            </a:extLst>
          </p:cNvPr>
          <p:cNvSpPr>
            <a:spLocks noGrp="1"/>
          </p:cNvSpPr>
          <p:nvPr>
            <p:ph idx="1"/>
          </p:nvPr>
        </p:nvSpPr>
        <p:spPr>
          <a:xfrm>
            <a:off x="799455" y="207290"/>
            <a:ext cx="10770030" cy="6650710"/>
          </a:xfrm>
        </p:spPr>
        <p:txBody>
          <a:bodyPr>
            <a:normAutofit/>
          </a:bodyPr>
          <a:lstStyle/>
          <a:p>
            <a:pPr marL="0" indent="0">
              <a:lnSpc>
                <a:spcPct val="150000"/>
              </a:lnSpc>
              <a:buNone/>
            </a:pPr>
            <a:r>
              <a:rPr lang="lt-LT" sz="2400" dirty="0"/>
              <a:t>      Sovietmečiu ši vėliava buvo uždrausta, naudota su okupantais kovojusių partizanų. Sovietai sukūrė iš pradžių raudoną, o paskui raudonos ir mėlynos spalvų vėliavą. Tautinė dvispalvė vėl ėmė dažnai plazdėti tautinio atgimimo metais, sovietmečio pabaigoje, o nuo 1991 m. vėl tapo Ukrainos valstybės vėliava. Dabar mėlynos ir geltonos spalvų vėliava, aplaistyta </a:t>
            </a:r>
            <a:r>
              <a:rPr lang="lt-LT" sz="2400" dirty="0" err="1"/>
              <a:t>Maidano</a:t>
            </a:r>
            <a:r>
              <a:rPr lang="lt-LT" sz="2400" dirty="0"/>
              <a:t> aukų krauju, suvarpyta šūvių </a:t>
            </a:r>
            <a:r>
              <a:rPr lang="lt-LT" sz="2400" dirty="0" err="1"/>
              <a:t>Donbase</a:t>
            </a:r>
            <a:r>
              <a:rPr lang="lt-LT" sz="2400" dirty="0"/>
              <a:t> ir dabartinio karo frontuose, tapo dar šviesesniu Ukrainos laisvės simboliu. </a:t>
            </a:r>
          </a:p>
          <a:p>
            <a:pPr marL="0" indent="0">
              <a:lnSpc>
                <a:spcPct val="150000"/>
              </a:lnSpc>
              <a:buNone/>
            </a:pPr>
            <a:r>
              <a:rPr lang="lt-LT" sz="2400" dirty="0"/>
              <a:t>    Kovų Ukrainoje, dešiniosios pakraipos radikalių organizacijų eitynių metu Ukrainoje galima išvysti ir plevėsuojančių raudonos ir juodos spalvų vėliavų. Tai Ukrainos nacionalistų organizacijos simbolis. Šios organizacijos, vadovaujamos </a:t>
            </a:r>
            <a:r>
              <a:rPr lang="lt-LT" sz="2400" dirty="0" err="1"/>
              <a:t>Stepano</a:t>
            </a:r>
            <a:r>
              <a:rPr lang="lt-LT" sz="2400" dirty="0"/>
              <a:t> </a:t>
            </a:r>
            <a:r>
              <a:rPr lang="lt-LT" sz="2400" dirty="0" err="1"/>
              <a:t>Banderos</a:t>
            </a:r>
            <a:r>
              <a:rPr lang="lt-LT" sz="2400" dirty="0"/>
              <a:t>, o vėliau – kitų lyderių, kovotojai, gindami ukrainiečių tautos interesus, buvo surėmę ginklus su sovietų, nacių, Lenkijos ir Čekoslovakijos pajėgomis.</a:t>
            </a:r>
          </a:p>
        </p:txBody>
      </p:sp>
    </p:spTree>
    <p:extLst>
      <p:ext uri="{BB962C8B-B14F-4D97-AF65-F5344CB8AC3E}">
        <p14:creationId xmlns:p14="http://schemas.microsoft.com/office/powerpoint/2010/main" val="102903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6DFE919-9789-41E7-B017-A45B81C419EC}"/>
              </a:ext>
            </a:extLst>
          </p:cNvPr>
          <p:cNvSpPr>
            <a:spLocks noGrp="1"/>
          </p:cNvSpPr>
          <p:nvPr>
            <p:ph type="title"/>
          </p:nvPr>
        </p:nvSpPr>
        <p:spPr>
          <a:xfrm>
            <a:off x="838200" y="365125"/>
            <a:ext cx="10080356" cy="1325563"/>
          </a:xfrm>
        </p:spPr>
        <p:txBody>
          <a:bodyPr>
            <a:normAutofit/>
          </a:bodyPr>
          <a:lstStyle/>
          <a:p>
            <a:pPr algn="ctr"/>
            <a:r>
              <a:rPr lang="lt-LT" sz="3600" b="1" dirty="0">
                <a:solidFill>
                  <a:schemeClr val="accent1">
                    <a:lumMod val="75000"/>
                  </a:schemeClr>
                </a:solidFill>
                <a:effectLst>
                  <a:outerShdw blurRad="38100" dist="38100" dir="2700000" algn="tl">
                    <a:srgbClr val="000000">
                      <a:alpha val="43137"/>
                    </a:srgbClr>
                  </a:outerShdw>
                </a:effectLst>
              </a:rPr>
              <a:t>        Ukrainos nacionalistų organizacijos vėliava</a:t>
            </a:r>
          </a:p>
        </p:txBody>
      </p:sp>
      <p:pic>
        <p:nvPicPr>
          <p:cNvPr id="5" name="Turinio vietos rezervavimo ženklas 4" descr="Paveikslėlis, kuriame yra medis, asmuo, laukas, minia&#10;&#10;Automatiškai sugeneruotas aprašymas">
            <a:extLst>
              <a:ext uri="{FF2B5EF4-FFF2-40B4-BE49-F238E27FC236}">
                <a16:creationId xmlns:a16="http://schemas.microsoft.com/office/drawing/2014/main" id="{9DCABFCD-1B50-4FEB-A944-C23C63C19AB1}"/>
              </a:ext>
            </a:extLst>
          </p:cNvPr>
          <p:cNvPicPr>
            <a:picLocks noGrp="1" noChangeAspect="1"/>
          </p:cNvPicPr>
          <p:nvPr>
            <p:ph idx="1"/>
          </p:nvPr>
        </p:nvPicPr>
        <p:blipFill>
          <a:blip r:embed="rId2"/>
          <a:stretch>
            <a:fillRect/>
          </a:stretch>
        </p:blipFill>
        <p:spPr>
          <a:xfrm>
            <a:off x="2090653" y="1584178"/>
            <a:ext cx="8296603" cy="46616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18922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BCC7F58-227E-46A2-9B79-E08429B5AC73}"/>
              </a:ext>
            </a:extLst>
          </p:cNvPr>
          <p:cNvSpPr>
            <a:spLocks noGrp="1"/>
          </p:cNvSpPr>
          <p:nvPr>
            <p:ph type="title"/>
          </p:nvPr>
        </p:nvSpPr>
        <p:spPr/>
        <p:txBody>
          <a:bodyPr>
            <a:normAutofit/>
          </a:bodyPr>
          <a:lstStyle/>
          <a:p>
            <a:r>
              <a:rPr lang="lt-LT" sz="3600" b="1" dirty="0">
                <a:effectLst>
                  <a:outerShdw blurRad="38100" dist="38100" dir="2700000" algn="tl">
                    <a:srgbClr val="000000">
                      <a:alpha val="43137"/>
                    </a:srgbClr>
                  </a:outerShdw>
                </a:effectLst>
              </a:rPr>
              <a:t>                                </a:t>
            </a:r>
            <a:r>
              <a:rPr lang="lt-LT" sz="3600" b="1" dirty="0">
                <a:solidFill>
                  <a:schemeClr val="accent1">
                    <a:lumMod val="75000"/>
                  </a:schemeClr>
                </a:solidFill>
                <a:effectLst>
                  <a:outerShdw blurRad="38100" dist="38100" dir="2700000" algn="tl">
                    <a:srgbClr val="000000">
                      <a:alpha val="43137"/>
                    </a:srgbClr>
                  </a:outerShdw>
                </a:effectLst>
              </a:rPr>
              <a:t> Naudota literatūra</a:t>
            </a:r>
            <a:endParaRPr lang="lt-LT" sz="3600" b="1" dirty="0">
              <a:effectLst>
                <a:outerShdw blurRad="38100" dist="38100" dir="2700000" algn="tl">
                  <a:srgbClr val="000000">
                    <a:alpha val="43137"/>
                  </a:srgbClr>
                </a:outerShdw>
              </a:effectLst>
            </a:endParaRPr>
          </a:p>
        </p:txBody>
      </p:sp>
      <p:sp>
        <p:nvSpPr>
          <p:cNvPr id="3" name="Turinio vietos rezervavimo ženklas 2">
            <a:extLst>
              <a:ext uri="{FF2B5EF4-FFF2-40B4-BE49-F238E27FC236}">
                <a16:creationId xmlns:a16="http://schemas.microsoft.com/office/drawing/2014/main" id="{E9CA45E6-15B3-4E76-9EEC-277D9869B634}"/>
              </a:ext>
            </a:extLst>
          </p:cNvPr>
          <p:cNvSpPr>
            <a:spLocks noGrp="1"/>
          </p:cNvSpPr>
          <p:nvPr>
            <p:ph idx="1"/>
          </p:nvPr>
        </p:nvSpPr>
        <p:spPr/>
        <p:txBody>
          <a:bodyPr>
            <a:normAutofit/>
          </a:bodyPr>
          <a:lstStyle/>
          <a:p>
            <a:pPr>
              <a:lnSpc>
                <a:spcPct val="150000"/>
              </a:lnSpc>
            </a:pPr>
            <a:r>
              <a:rPr lang="lt-LT" sz="2400" dirty="0"/>
              <a:t>1. </a:t>
            </a:r>
            <a:r>
              <a:rPr lang="lt-LT" sz="2400" dirty="0" err="1"/>
              <a:t>Manvydas</a:t>
            </a:r>
            <a:r>
              <a:rPr lang="lt-LT" sz="2400" dirty="0"/>
              <a:t> </a:t>
            </a:r>
            <a:r>
              <a:rPr lang="lt-LT" sz="2400" dirty="0" err="1"/>
              <a:t>Vitkūnas</a:t>
            </a:r>
            <a:r>
              <a:rPr lang="lt-LT" sz="2400" dirty="0"/>
              <a:t>. Ukrainos simboliai. Savaitė Nr. 12.; 2022.</a:t>
            </a:r>
          </a:p>
          <a:p>
            <a:pPr>
              <a:lnSpc>
                <a:spcPct val="150000"/>
              </a:lnSpc>
            </a:pPr>
            <a:r>
              <a:rPr lang="lt-LT" sz="2400"/>
              <a:t>2. Internetiniai </a:t>
            </a:r>
            <a:r>
              <a:rPr lang="lt-LT" sz="2400" dirty="0"/>
              <a:t>puslapiai.</a:t>
            </a:r>
          </a:p>
        </p:txBody>
      </p:sp>
    </p:spTree>
    <p:extLst>
      <p:ext uri="{BB962C8B-B14F-4D97-AF65-F5344CB8AC3E}">
        <p14:creationId xmlns:p14="http://schemas.microsoft.com/office/powerpoint/2010/main" val="20084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D4F27EDC-B106-2749-88F5-EB39A9756620}"/>
              </a:ext>
            </a:extLst>
          </p:cNvPr>
          <p:cNvSpPr>
            <a:spLocks noGrp="1"/>
          </p:cNvSpPr>
          <p:nvPr>
            <p:ph idx="1"/>
          </p:nvPr>
        </p:nvSpPr>
        <p:spPr>
          <a:xfrm>
            <a:off x="5586414" y="1650570"/>
            <a:ext cx="5807011" cy="2766448"/>
          </a:xfrm>
        </p:spPr>
        <p:txBody>
          <a:bodyPr>
            <a:normAutofit/>
          </a:bodyPr>
          <a:lstStyle/>
          <a:p>
            <a:pPr>
              <a:buClr>
                <a:srgbClr val="FEE900"/>
              </a:buClr>
            </a:pPr>
            <a:r>
              <a:rPr lang="lt-LT" sz="2400" dirty="0"/>
              <a:t>Lietuvoje nuo seno simpatizuojama su mumis istoriškai susijusiai, laisvę mylinčiai Ukrainai. Dabar, Rusijai pradėjus grobuonišką ir nusikalstamą karą prieš šią šalį, mūsų gatvėse ir keliuose kaskart gali pamatyti automobilį su iškelta Ukrainos vėliavėle, o dažnas tautietis gebėtų sugiedoti bent jau Ukrainos himno pradžią.</a:t>
            </a:r>
            <a:endParaRPr lang="en-US" sz="2400" dirty="0"/>
          </a:p>
        </p:txBody>
      </p:sp>
      <p:pic>
        <p:nvPicPr>
          <p:cNvPr id="5" name="Turinio vietos rezervavimo ženklas 4">
            <a:extLst>
              <a:ext uri="{FF2B5EF4-FFF2-40B4-BE49-F238E27FC236}">
                <a16:creationId xmlns:a16="http://schemas.microsoft.com/office/drawing/2014/main" id="{99C4B212-DA76-4BD8-A709-9FE462853B27}"/>
              </a:ext>
            </a:extLst>
          </p:cNvPr>
          <p:cNvPicPr>
            <a:picLocks noChangeAspect="1"/>
          </p:cNvPicPr>
          <p:nvPr/>
        </p:nvPicPr>
        <p:blipFill rotWithShape="1">
          <a:blip r:embed="rId2"/>
          <a:srcRect t="2006" b="10798"/>
          <a:stretch/>
        </p:blipFill>
        <p:spPr>
          <a:xfrm>
            <a:off x="163506" y="542441"/>
            <a:ext cx="5741863" cy="5006681"/>
          </a:xfrm>
          <a:prstGeom prst="rect">
            <a:avLst/>
          </a:prstGeom>
          <a:ln w="12700">
            <a:noFill/>
          </a:ln>
        </p:spPr>
      </p:pic>
    </p:spTree>
    <p:extLst>
      <p:ext uri="{BB962C8B-B14F-4D97-AF65-F5344CB8AC3E}">
        <p14:creationId xmlns:p14="http://schemas.microsoft.com/office/powerpoint/2010/main" val="160365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08A35675-E022-4300-A067-98D6A463DC87}"/>
              </a:ext>
            </a:extLst>
          </p:cNvPr>
          <p:cNvSpPr>
            <a:spLocks noGrp="1"/>
          </p:cNvSpPr>
          <p:nvPr>
            <p:ph idx="1"/>
          </p:nvPr>
        </p:nvSpPr>
        <p:spPr>
          <a:xfrm>
            <a:off x="565689" y="862148"/>
            <a:ext cx="10834632" cy="5189659"/>
          </a:xfrm>
        </p:spPr>
        <p:txBody>
          <a:bodyPr>
            <a:normAutofit fontScale="92500"/>
          </a:bodyPr>
          <a:lstStyle/>
          <a:p>
            <a:pPr marL="0" indent="0">
              <a:lnSpc>
                <a:spcPct val="150000"/>
              </a:lnSpc>
              <a:buNone/>
            </a:pPr>
            <a:r>
              <a:rPr lang="lt-LT" dirty="0"/>
              <a:t>   ,,</a:t>
            </a:r>
            <a:r>
              <a:rPr lang="lt-LT" dirty="0" err="1"/>
              <a:t>Šče</a:t>
            </a:r>
            <a:r>
              <a:rPr lang="lt-LT" dirty="0"/>
              <a:t> ne </a:t>
            </a:r>
            <a:r>
              <a:rPr lang="lt-LT" dirty="0" err="1"/>
              <a:t>vmerla</a:t>
            </a:r>
            <a:r>
              <a:rPr lang="lt-LT" dirty="0"/>
              <a:t> </a:t>
            </a:r>
            <a:r>
              <a:rPr lang="lt-LT" dirty="0" err="1"/>
              <a:t>Ukrainy</a:t>
            </a:r>
            <a:r>
              <a:rPr lang="lt-LT" dirty="0"/>
              <a:t> i </a:t>
            </a:r>
            <a:r>
              <a:rPr lang="lt-LT" dirty="0" err="1"/>
              <a:t>slava</a:t>
            </a:r>
            <a:r>
              <a:rPr lang="lt-LT" dirty="0"/>
              <a:t>, i </a:t>
            </a:r>
            <a:r>
              <a:rPr lang="lt-LT" dirty="0" err="1"/>
              <a:t>volia</a:t>
            </a:r>
            <a:r>
              <a:rPr lang="lt-LT" dirty="0"/>
              <a:t>“ (,,Dar nemirė Ukrainos nei šlovė, nei laisvė“) – šiuos žodžius jau seniai išmoko ir daugelis lietuvių, stebėjusių drastiškus 2014 m. revoliucijos, įsiplieskusios Kijevo </a:t>
            </a:r>
            <a:r>
              <a:rPr lang="lt-LT" dirty="0" err="1"/>
              <a:t>Maidano</a:t>
            </a:r>
            <a:r>
              <a:rPr lang="lt-LT" dirty="0"/>
              <a:t> aikštėje,  įvykius, vėliau – karą </a:t>
            </a:r>
            <a:r>
              <a:rPr lang="lt-LT" dirty="0" err="1"/>
              <a:t>Donbase</a:t>
            </a:r>
            <a:r>
              <a:rPr lang="lt-LT" dirty="0"/>
              <a:t>, o šiuo metu vykstant siaubingai Rusijos agresijai prieš mums brolišką šalį. Dabar himno žodžiai kaip niekada aktualūs. Patriotinis  pakilimas  Ukrainoje  išties  yra  milžiniškas  ir įkvepiantis, ypač kai šalis taip sunkiai kaunasi  kariniuose, politiniuose, ekonominiuose frontuose dėl   savo išlikimo, vienybės ir teisės rinktis europinį raidos kelią.</a:t>
            </a:r>
          </a:p>
        </p:txBody>
      </p:sp>
    </p:spTree>
    <p:extLst>
      <p:ext uri="{BB962C8B-B14F-4D97-AF65-F5344CB8AC3E}">
        <p14:creationId xmlns:p14="http://schemas.microsoft.com/office/powerpoint/2010/main" val="44529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259C46F-BE7D-429E-AE1F-2C6C4298330E}"/>
              </a:ext>
            </a:extLst>
          </p:cNvPr>
          <p:cNvSpPr>
            <a:spLocks noGrp="1"/>
          </p:cNvSpPr>
          <p:nvPr>
            <p:ph type="title"/>
          </p:nvPr>
        </p:nvSpPr>
        <p:spPr>
          <a:xfrm>
            <a:off x="838200" y="365125"/>
            <a:ext cx="10515600" cy="696509"/>
          </a:xfrm>
        </p:spPr>
        <p:txBody>
          <a:bodyPr>
            <a:normAutofit/>
          </a:bodyPr>
          <a:lstStyle/>
          <a:p>
            <a:r>
              <a:rPr lang="lt-LT" sz="3200" b="1" dirty="0">
                <a:solidFill>
                  <a:schemeClr val="accent1">
                    <a:lumMod val="75000"/>
                  </a:schemeClr>
                </a:solidFill>
              </a:rPr>
              <a:t>                 Himną sukūrė dviese </a:t>
            </a:r>
          </a:p>
        </p:txBody>
      </p:sp>
      <p:sp>
        <p:nvSpPr>
          <p:cNvPr id="3" name="Turinio vietos rezervavimo ženklas 2">
            <a:extLst>
              <a:ext uri="{FF2B5EF4-FFF2-40B4-BE49-F238E27FC236}">
                <a16:creationId xmlns:a16="http://schemas.microsoft.com/office/drawing/2014/main" id="{C42AF7CA-891F-48CC-B9E0-842927E3F569}"/>
              </a:ext>
            </a:extLst>
          </p:cNvPr>
          <p:cNvSpPr>
            <a:spLocks noGrp="1"/>
          </p:cNvSpPr>
          <p:nvPr>
            <p:ph idx="1"/>
          </p:nvPr>
        </p:nvSpPr>
        <p:spPr>
          <a:xfrm>
            <a:off x="495759" y="1270861"/>
            <a:ext cx="11182214" cy="4933077"/>
          </a:xfrm>
        </p:spPr>
        <p:txBody>
          <a:bodyPr>
            <a:normAutofit fontScale="85000" lnSpcReduction="10000"/>
          </a:bodyPr>
          <a:lstStyle/>
          <a:p>
            <a:pPr marL="0" indent="0">
              <a:lnSpc>
                <a:spcPct val="150000"/>
              </a:lnSpc>
              <a:buNone/>
            </a:pPr>
            <a:r>
              <a:rPr lang="lt-LT" sz="2000" dirty="0"/>
              <a:t>  </a:t>
            </a:r>
            <a:r>
              <a:rPr lang="lt-LT" sz="2600" dirty="0"/>
              <a:t>Ukrainos himno tekstas yra kiek pakeistas visuomenininko, etnografo ir žurnalisto </a:t>
            </a:r>
            <a:r>
              <a:rPr lang="lt-LT" sz="2600" dirty="0" err="1"/>
              <a:t>Pavlo</a:t>
            </a:r>
            <a:r>
              <a:rPr lang="lt-LT" sz="2600" dirty="0"/>
              <a:t> </a:t>
            </a:r>
            <a:r>
              <a:rPr lang="lt-LT" sz="2600" dirty="0" err="1"/>
              <a:t>Čubynskio</a:t>
            </a:r>
            <a:r>
              <a:rPr lang="lt-LT" sz="2600" dirty="0"/>
              <a:t> eilėraštis. Jį autorius   1862m. Parašė būdamas 23-ejų. Eilėraštyje raginama kovoti už laisvę, negailint nei kūno, nei dvasios, ir pabrėžiama kazokiška ukrainiečių kilmė. Siekiant pakelti kovos dvasią, minima, kad ,,mūsų priešai žus kaip rasa saulėje“. Amžininkų teigimu, šis eilėraštis buvo sukurtas ekspromtu, vieną vakarą kartu leidžiant Kijevo universitete studijavusiems ukrainiečių ir serbų studentams. Serbai padainavo savo tautinę dainą, ji labai patiko P. </a:t>
            </a:r>
            <a:r>
              <a:rPr lang="lt-LT" sz="2600" dirty="0" err="1"/>
              <a:t>Čubynskiui</a:t>
            </a:r>
            <a:r>
              <a:rPr lang="lt-LT" sz="2600" dirty="0"/>
              <a:t>, ir jis tą patį vakarą, užsidaręs gretimame kambaryje, parašė į tą dainą kiek panašų eilėraštį.     1863 m. šios eilės buvo išspausdintos Lvove (tuo metu priklausiusiame Austrijai – Vengrijai) leistame ukrainiečių žurnale ,,Tikslas“. Tais pačiais metais graikų apeigų katalikų (unitų) kunigas </a:t>
            </a:r>
            <a:r>
              <a:rPr lang="lt-LT" sz="2600" dirty="0" err="1"/>
              <a:t>Mychaila</a:t>
            </a:r>
            <a:r>
              <a:rPr lang="lt-LT" sz="2600" dirty="0"/>
              <a:t> </a:t>
            </a:r>
            <a:r>
              <a:rPr lang="lt-LT" sz="2600" dirty="0" err="1"/>
              <a:t>Verbyckis</a:t>
            </a:r>
            <a:r>
              <a:rPr lang="lt-LT" sz="2600" dirty="0"/>
              <a:t> sukūrė muziką, ir kūrinys tapo neoficialiu Ukrainos patriotų himnu.</a:t>
            </a:r>
          </a:p>
        </p:txBody>
      </p:sp>
    </p:spTree>
    <p:extLst>
      <p:ext uri="{BB962C8B-B14F-4D97-AF65-F5344CB8AC3E}">
        <p14:creationId xmlns:p14="http://schemas.microsoft.com/office/powerpoint/2010/main" val="5448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B166176-181A-436B-9131-BB37129CFD19}"/>
              </a:ext>
            </a:extLst>
          </p:cNvPr>
          <p:cNvSpPr>
            <a:spLocks noGrp="1"/>
          </p:cNvSpPr>
          <p:nvPr>
            <p:ph type="title"/>
          </p:nvPr>
        </p:nvSpPr>
        <p:spPr/>
        <p:txBody>
          <a:bodyPr>
            <a:normAutofit/>
          </a:bodyPr>
          <a:lstStyle/>
          <a:p>
            <a:r>
              <a:rPr lang="lt-LT" sz="2800" b="1" dirty="0"/>
              <a:t>Graikų apeigų katalikų (unitų) kunigas M. </a:t>
            </a:r>
            <a:r>
              <a:rPr lang="lt-LT" sz="2800" b="1" dirty="0" err="1"/>
              <a:t>Verbyckis</a:t>
            </a:r>
            <a:r>
              <a:rPr lang="lt-LT" sz="2800" b="1" dirty="0"/>
              <a:t> sukūrė Ukrainos himno  muziką </a:t>
            </a:r>
          </a:p>
        </p:txBody>
      </p:sp>
      <p:pic>
        <p:nvPicPr>
          <p:cNvPr id="5" name="Turinio vietos rezervavimo ženklas 4" descr="Paveikslėlis, kuriame yra žinutė, vyras, asmuo, senas&#10;&#10;Automatiškai sugeneruotas aprašymas">
            <a:extLst>
              <a:ext uri="{FF2B5EF4-FFF2-40B4-BE49-F238E27FC236}">
                <a16:creationId xmlns:a16="http://schemas.microsoft.com/office/drawing/2014/main" id="{5FF465C0-B051-4A0E-8059-1B638C8FA4C0}"/>
              </a:ext>
            </a:extLst>
          </p:cNvPr>
          <p:cNvPicPr>
            <a:picLocks noGrp="1" noChangeAspect="1"/>
          </p:cNvPicPr>
          <p:nvPr>
            <p:ph idx="1"/>
          </p:nvPr>
        </p:nvPicPr>
        <p:blipFill>
          <a:blip r:embed="rId2"/>
          <a:stretch>
            <a:fillRect/>
          </a:stretch>
        </p:blipFill>
        <p:spPr>
          <a:xfrm>
            <a:off x="3665128" y="1423939"/>
            <a:ext cx="3788228" cy="507700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462136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D8AA495-2F0B-459A-B253-47D02D3F3299}"/>
              </a:ext>
            </a:extLst>
          </p:cNvPr>
          <p:cNvSpPr>
            <a:spLocks noGrp="1"/>
          </p:cNvSpPr>
          <p:nvPr>
            <p:ph type="title"/>
          </p:nvPr>
        </p:nvSpPr>
        <p:spPr>
          <a:xfrm>
            <a:off x="838200" y="365126"/>
            <a:ext cx="10515600" cy="315912"/>
          </a:xfrm>
        </p:spPr>
        <p:txBody>
          <a:bodyPr>
            <a:noAutofit/>
          </a:bodyPr>
          <a:lstStyle/>
          <a:p>
            <a:endParaRPr lang="lt-LT" sz="2000" dirty="0"/>
          </a:p>
        </p:txBody>
      </p:sp>
      <p:sp>
        <p:nvSpPr>
          <p:cNvPr id="3" name="Turinio vietos rezervavimo ženklas 2">
            <a:extLst>
              <a:ext uri="{FF2B5EF4-FFF2-40B4-BE49-F238E27FC236}">
                <a16:creationId xmlns:a16="http://schemas.microsoft.com/office/drawing/2014/main" id="{2D7C919B-F4FF-4C3F-8A66-67E4F654D027}"/>
              </a:ext>
            </a:extLst>
          </p:cNvPr>
          <p:cNvSpPr>
            <a:spLocks noGrp="1"/>
          </p:cNvSpPr>
          <p:nvPr>
            <p:ph idx="1"/>
          </p:nvPr>
        </p:nvSpPr>
        <p:spPr>
          <a:xfrm>
            <a:off x="838200" y="1421176"/>
            <a:ext cx="10515600" cy="4755787"/>
          </a:xfrm>
        </p:spPr>
        <p:txBody>
          <a:bodyPr/>
          <a:lstStyle/>
          <a:p>
            <a:pPr marL="0" indent="0">
              <a:buNone/>
            </a:pPr>
            <a:r>
              <a:rPr lang="lt-LT" dirty="0"/>
              <a:t>     Rusijos, tuo metu valdžiusios didelę dalį dabartinės Ukrainos žemių, reakcijos nereikėjo ilgai laukti – P. </a:t>
            </a:r>
            <a:r>
              <a:rPr lang="lt-LT" dirty="0" err="1"/>
              <a:t>Čubynskis</a:t>
            </a:r>
            <a:r>
              <a:rPr lang="lt-LT" dirty="0"/>
              <a:t>, nuo pat jaunystės carinės Rusijos žandarų laikytas nepatikimu, buvo ištremtas į Rusijos šiaurę, Archangelską. Ten atliko reikšmingų tautosakos, etnografijos tyrimų. Paleistas iš tremties, grįžo į Ukrainą. Jo kolega M. </a:t>
            </a:r>
            <a:r>
              <a:rPr lang="lt-LT" dirty="0" err="1"/>
              <a:t>Verbyckis</a:t>
            </a:r>
            <a:r>
              <a:rPr lang="lt-LT" dirty="0"/>
              <a:t>, gyvenęs Vakarų Ukrainoje, kur kas laisvesnės šalies – Austrijos – Vengrijos imperijos – teritorijoje, persekiojimų nepatyrė. Atvirkščiai, jis viešai atliko kūrinį </a:t>
            </a:r>
            <a:r>
              <a:rPr lang="lt-LT" dirty="0" err="1"/>
              <a:t>Peremislio</a:t>
            </a:r>
            <a:r>
              <a:rPr lang="lt-LT" dirty="0"/>
              <a:t> (dab. Lenkijoje) unitų dvasinėje akademijoje ir vėliau daugybę kartų kitose vietose.</a:t>
            </a:r>
          </a:p>
        </p:txBody>
      </p:sp>
    </p:spTree>
    <p:extLst>
      <p:ext uri="{BB962C8B-B14F-4D97-AF65-F5344CB8AC3E}">
        <p14:creationId xmlns:p14="http://schemas.microsoft.com/office/powerpoint/2010/main" val="364077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CAE690A-27A8-4CC1-9A84-7D4590D9E28D}"/>
              </a:ext>
            </a:extLst>
          </p:cNvPr>
          <p:cNvSpPr>
            <a:spLocks noGrp="1"/>
          </p:cNvSpPr>
          <p:nvPr>
            <p:ph type="title"/>
          </p:nvPr>
        </p:nvSpPr>
        <p:spPr>
          <a:xfrm>
            <a:off x="838200" y="365125"/>
            <a:ext cx="10515600" cy="792343"/>
          </a:xfrm>
        </p:spPr>
        <p:txBody>
          <a:bodyPr/>
          <a:lstStyle/>
          <a:p>
            <a:endParaRPr lang="lt-LT" dirty="0"/>
          </a:p>
        </p:txBody>
      </p:sp>
      <p:sp>
        <p:nvSpPr>
          <p:cNvPr id="3" name="Turinio vietos rezervavimo ženklas 2">
            <a:extLst>
              <a:ext uri="{FF2B5EF4-FFF2-40B4-BE49-F238E27FC236}">
                <a16:creationId xmlns:a16="http://schemas.microsoft.com/office/drawing/2014/main" id="{E8344269-FB3F-4C78-86A4-9324583F422C}"/>
              </a:ext>
            </a:extLst>
          </p:cNvPr>
          <p:cNvSpPr>
            <a:spLocks noGrp="1"/>
          </p:cNvSpPr>
          <p:nvPr>
            <p:ph idx="1"/>
          </p:nvPr>
        </p:nvSpPr>
        <p:spPr>
          <a:xfrm>
            <a:off x="969484" y="1805651"/>
            <a:ext cx="10384316" cy="4371312"/>
          </a:xfrm>
        </p:spPr>
        <p:txBody>
          <a:bodyPr/>
          <a:lstStyle/>
          <a:p>
            <a:pPr marL="0" indent="0">
              <a:buNone/>
            </a:pPr>
            <a:r>
              <a:rPr lang="lt-LT" dirty="0"/>
              <a:t>      </a:t>
            </a:r>
            <a:r>
              <a:rPr lang="lt-LT" sz="2400" dirty="0"/>
              <a:t>1917-1920m. Ukrainai bandant tapti nepriklausoma valstybe, šis kūrinys buvo naudojamas kaip Ukrainos Liaudies Respublikos  ir Vakarų Ukrainos Liaudies Respublikos himnas. Sovietmečiu jis buvo uždraustas kaip nacionalistinis. Sovietų Ukrainoje skambėdavo 1949 m. sukurtas ,,ideologiškai teisingas“ komunistinis himnas. Jo tekste buvo minimas ir Josifas Stalinas, todėl po to, kai Nikita Chruščiovas paviešino nusikalstamą J. Stalino veiklą ir nuvainikavo jo asmenybės kultą, Ukrainos SSR himnas ilgą laiką buvo atliekamas be žodžių, ir tik 1978 m. tekstas buvo atnaujintas, paredaguotas.</a:t>
            </a:r>
          </a:p>
        </p:txBody>
      </p:sp>
    </p:spTree>
    <p:extLst>
      <p:ext uri="{BB962C8B-B14F-4D97-AF65-F5344CB8AC3E}">
        <p14:creationId xmlns:p14="http://schemas.microsoft.com/office/powerpoint/2010/main" val="1390256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B9BDE1E8-7ADA-418C-BF76-038DE21DEB34}"/>
              </a:ext>
            </a:extLst>
          </p:cNvPr>
          <p:cNvSpPr>
            <a:spLocks noGrp="1"/>
          </p:cNvSpPr>
          <p:nvPr>
            <p:ph type="title"/>
          </p:nvPr>
        </p:nvSpPr>
        <p:spPr>
          <a:xfrm>
            <a:off x="838200" y="365125"/>
            <a:ext cx="10515600" cy="757619"/>
          </a:xfrm>
        </p:spPr>
        <p:txBody>
          <a:bodyPr/>
          <a:lstStyle/>
          <a:p>
            <a:endParaRPr lang="lt-LT" dirty="0"/>
          </a:p>
        </p:txBody>
      </p:sp>
      <p:sp>
        <p:nvSpPr>
          <p:cNvPr id="3" name="Turinio vietos rezervavimo ženklas 2">
            <a:extLst>
              <a:ext uri="{FF2B5EF4-FFF2-40B4-BE49-F238E27FC236}">
                <a16:creationId xmlns:a16="http://schemas.microsoft.com/office/drawing/2014/main" id="{0B8CB0A3-7387-413C-B154-E1C3A9EAA5EA}"/>
              </a:ext>
            </a:extLst>
          </p:cNvPr>
          <p:cNvSpPr>
            <a:spLocks noGrp="1"/>
          </p:cNvSpPr>
          <p:nvPr>
            <p:ph idx="1"/>
          </p:nvPr>
        </p:nvSpPr>
        <p:spPr>
          <a:xfrm>
            <a:off x="838200" y="2152891"/>
            <a:ext cx="10515600" cy="4024072"/>
          </a:xfrm>
        </p:spPr>
        <p:txBody>
          <a:bodyPr>
            <a:normAutofit/>
          </a:bodyPr>
          <a:lstStyle/>
          <a:p>
            <a:pPr marL="0" indent="0">
              <a:buNone/>
            </a:pPr>
            <a:r>
              <a:rPr lang="lt-LT" sz="2400" dirty="0"/>
              <a:t>         Istorinis Ukrainos himnas kaip valstybinis 1992 m. buvo įtvirtintas šalies konstitucijoje, o 2003 m. dar kartą patvirtintas specialiu įstatymu. Beje, dėl šio sprendimo vyko aršūs debatai, mat kairiosios, prorusiškos jėgos (pav., socialistų, komunistų partijų atstovai) norėjo, kad, kaip Baltarusijoje, Ukrainoje skambėtų perkurtas sovietinis himnas. Visgi daugeliui Aukščiausiosios </a:t>
            </a:r>
            <a:r>
              <a:rPr lang="lt-LT" sz="2400" dirty="0" err="1"/>
              <a:t>Rados</a:t>
            </a:r>
            <a:r>
              <a:rPr lang="lt-LT" sz="2400" dirty="0"/>
              <a:t> deputatų balsavus ,,už“, Ukrainos valstybės himnu buvo patvirtintas bendras Vidurio Ukrainos sūnaus P. </a:t>
            </a:r>
            <a:r>
              <a:rPr lang="lt-LT" sz="2400" dirty="0" err="1"/>
              <a:t>Čubynskio</a:t>
            </a:r>
            <a:r>
              <a:rPr lang="lt-LT" sz="2400" dirty="0"/>
              <a:t> ir Vakarų Ukrainoje gyvenusio M. </a:t>
            </a:r>
            <a:r>
              <a:rPr lang="lt-LT" sz="2400" dirty="0" err="1"/>
              <a:t>Verbyckio</a:t>
            </a:r>
            <a:r>
              <a:rPr lang="lt-LT" sz="2400" dirty="0"/>
              <a:t> kūrinys.</a:t>
            </a:r>
          </a:p>
        </p:txBody>
      </p:sp>
    </p:spTree>
    <p:extLst>
      <p:ext uri="{BB962C8B-B14F-4D97-AF65-F5344CB8AC3E}">
        <p14:creationId xmlns:p14="http://schemas.microsoft.com/office/powerpoint/2010/main" val="616487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A580583-5BEB-46FB-A382-9A05EA8275D8}"/>
              </a:ext>
            </a:extLst>
          </p:cNvPr>
          <p:cNvSpPr>
            <a:spLocks noGrp="1"/>
          </p:cNvSpPr>
          <p:nvPr>
            <p:ph type="title"/>
          </p:nvPr>
        </p:nvSpPr>
        <p:spPr/>
        <p:txBody>
          <a:bodyPr>
            <a:normAutofit/>
          </a:bodyPr>
          <a:lstStyle/>
          <a:p>
            <a:r>
              <a:rPr lang="lt-LT" sz="2800" b="1" dirty="0">
                <a:solidFill>
                  <a:schemeClr val="accent1">
                    <a:lumMod val="75000"/>
                  </a:schemeClr>
                </a:solidFill>
              </a:rPr>
              <a:t>      </a:t>
            </a:r>
            <a:r>
              <a:rPr lang="lt-LT" sz="3600" b="1" dirty="0">
                <a:solidFill>
                  <a:schemeClr val="accent1">
                    <a:lumMod val="75000"/>
                  </a:schemeClr>
                </a:solidFill>
                <a:effectLst>
                  <a:outerShdw blurRad="38100" dist="38100" dir="2700000" algn="tl">
                    <a:srgbClr val="000000">
                      <a:alpha val="43137"/>
                    </a:srgbClr>
                  </a:outerShdw>
                </a:effectLst>
              </a:rPr>
              <a:t>Ukrainos Himno žodžių autorius P. </a:t>
            </a:r>
            <a:r>
              <a:rPr lang="lt-LT" sz="3600" b="1" dirty="0" err="1">
                <a:solidFill>
                  <a:schemeClr val="accent1">
                    <a:lumMod val="75000"/>
                  </a:schemeClr>
                </a:solidFill>
                <a:effectLst>
                  <a:outerShdw blurRad="38100" dist="38100" dir="2700000" algn="tl">
                    <a:srgbClr val="000000">
                      <a:alpha val="43137"/>
                    </a:srgbClr>
                  </a:outerShdw>
                </a:effectLst>
              </a:rPr>
              <a:t>Čubynskis</a:t>
            </a:r>
            <a:r>
              <a:rPr lang="lt-LT" sz="3600" b="1" dirty="0">
                <a:solidFill>
                  <a:schemeClr val="accent1">
                    <a:lumMod val="75000"/>
                  </a:schemeClr>
                </a:solidFill>
                <a:effectLst>
                  <a:outerShdw blurRad="38100" dist="38100" dir="2700000" algn="tl">
                    <a:srgbClr val="000000">
                      <a:alpha val="43137"/>
                    </a:srgbClr>
                  </a:outerShdw>
                </a:effectLst>
              </a:rPr>
              <a:t> </a:t>
            </a:r>
          </a:p>
        </p:txBody>
      </p:sp>
      <p:pic>
        <p:nvPicPr>
          <p:cNvPr id="5" name="Turinio vietos rezervavimo ženklas 4" descr="Paveikslėlis, kuriame yra žinutė&#10;&#10;Automatiškai sugeneruotas aprašymas">
            <a:extLst>
              <a:ext uri="{FF2B5EF4-FFF2-40B4-BE49-F238E27FC236}">
                <a16:creationId xmlns:a16="http://schemas.microsoft.com/office/drawing/2014/main" id="{F5D47F50-2A48-40B5-8C37-D8FBCA93A66D}"/>
              </a:ext>
            </a:extLst>
          </p:cNvPr>
          <p:cNvPicPr>
            <a:picLocks noGrp="1" noChangeAspect="1"/>
          </p:cNvPicPr>
          <p:nvPr>
            <p:ph idx="1"/>
          </p:nvPr>
        </p:nvPicPr>
        <p:blipFill>
          <a:blip r:embed="rId2"/>
          <a:stretch>
            <a:fillRect/>
          </a:stretch>
        </p:blipFill>
        <p:spPr>
          <a:xfrm>
            <a:off x="1696370" y="1498603"/>
            <a:ext cx="3069358" cy="462919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aveikslėlis 6" descr="Paveikslėlis, kuriame yra žinutė&#10;&#10;Automatiškai sugeneruotas aprašymas">
            <a:extLst>
              <a:ext uri="{FF2B5EF4-FFF2-40B4-BE49-F238E27FC236}">
                <a16:creationId xmlns:a16="http://schemas.microsoft.com/office/drawing/2014/main" id="{C421B932-499B-4B36-9607-20EEFA8484BB}"/>
              </a:ext>
            </a:extLst>
          </p:cNvPr>
          <p:cNvPicPr>
            <a:picLocks noChangeAspect="1"/>
          </p:cNvPicPr>
          <p:nvPr/>
        </p:nvPicPr>
        <p:blipFill>
          <a:blip r:embed="rId3"/>
          <a:stretch>
            <a:fillRect/>
          </a:stretch>
        </p:blipFill>
        <p:spPr>
          <a:xfrm>
            <a:off x="6377554" y="1308315"/>
            <a:ext cx="3458782" cy="5549685"/>
          </a:xfrm>
          <a:prstGeom prst="rect">
            <a:avLst/>
          </a:prstGeom>
        </p:spPr>
      </p:pic>
    </p:spTree>
    <p:extLst>
      <p:ext uri="{BB962C8B-B14F-4D97-AF65-F5344CB8AC3E}">
        <p14:creationId xmlns:p14="http://schemas.microsoft.com/office/powerpoint/2010/main" val="2337272874"/>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165</TotalTime>
  <Words>1457</Words>
  <Application>Microsoft Office PowerPoint</Application>
  <PresentationFormat>Plačiaekranė</PresentationFormat>
  <Paragraphs>32</Paragraphs>
  <Slides>19</Slides>
  <Notes>0</Notes>
  <HiddenSlides>0</HiddenSlides>
  <MMClips>0</MMClips>
  <ScaleCrop>false</ScaleCrop>
  <HeadingPairs>
    <vt:vector size="6" baseType="variant">
      <vt:variant>
        <vt:lpstr>Naudojami šriftai</vt:lpstr>
      </vt:variant>
      <vt:variant>
        <vt:i4>3</vt:i4>
      </vt:variant>
      <vt:variant>
        <vt:lpstr>Tema</vt:lpstr>
      </vt:variant>
      <vt:variant>
        <vt:i4>1</vt:i4>
      </vt:variant>
      <vt:variant>
        <vt:lpstr>Skaidrių pavadinimai</vt:lpstr>
      </vt:variant>
      <vt:variant>
        <vt:i4>19</vt:i4>
      </vt:variant>
    </vt:vector>
  </HeadingPairs>
  <TitlesOfParts>
    <vt:vector size="23" baseType="lpstr">
      <vt:lpstr>Arial</vt:lpstr>
      <vt:lpstr>Calibri</vt:lpstr>
      <vt:lpstr>Calibri Light</vt:lpstr>
      <vt:lpstr>„Office“ tema</vt:lpstr>
      <vt:lpstr>Ukrainos simboliai liudija tvirtą tautos dvasią</vt:lpstr>
      <vt:lpstr>„PowerPoint“ pateiktis</vt:lpstr>
      <vt:lpstr>„PowerPoint“ pateiktis</vt:lpstr>
      <vt:lpstr>                 Himną sukūrė dviese </vt:lpstr>
      <vt:lpstr>Graikų apeigų katalikų (unitų) kunigas M. Verbyckis sukūrė Ukrainos himno  muziką </vt:lpstr>
      <vt:lpstr>„PowerPoint“ pateiktis</vt:lpstr>
      <vt:lpstr>„PowerPoint“ pateiktis</vt:lpstr>
      <vt:lpstr>„PowerPoint“ pateiktis</vt:lpstr>
      <vt:lpstr>      Ukrainos Himno žodžių autorius P. Čubynskis </vt:lpstr>
      <vt:lpstr>            Tridantis stilizuotas sakalas</vt:lpstr>
      <vt:lpstr>          Didžiojo Ukrainos herbo projektas ir herbas</vt:lpstr>
      <vt:lpstr>„PowerPoint“ pateiktis</vt:lpstr>
      <vt:lpstr>„PowerPoint“ pateiktis</vt:lpstr>
      <vt:lpstr>„PowerPoint“ pateiktis</vt:lpstr>
      <vt:lpstr>                Dangus ir javai</vt:lpstr>
      <vt:lpstr>„PowerPoint“ pateiktis</vt:lpstr>
      <vt:lpstr>„PowerPoint“ pateiktis</vt:lpstr>
      <vt:lpstr>        Ukrainos nacionalistų organizacijos vėliava</vt:lpstr>
      <vt:lpstr>                                 Naudota literatūra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Ukrainos simboliai liudija tvirtą tautos dvasią</dc:title>
  <dc:creator>JANINA ČERKAUSKIENĖ</dc:creator>
  <cp:lastModifiedBy>Dana Butrimavičienė</cp:lastModifiedBy>
  <cp:revision>22</cp:revision>
  <dcterms:created xsi:type="dcterms:W3CDTF">2022-03-29T05:03:37Z</dcterms:created>
  <dcterms:modified xsi:type="dcterms:W3CDTF">2022-03-31T04:56:01Z</dcterms:modified>
</cp:coreProperties>
</file>