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4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Spustelėkite, jei norite keisite ruoš. pav. stilių</a:t>
            </a:r>
            <a:endParaRPr lang="lt-LT"/>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ruošinio paantraštės stiliui keisti</a:t>
            </a:r>
            <a:endParaRPr lang="lt-LT"/>
          </a:p>
        </p:txBody>
      </p:sp>
      <p:sp>
        <p:nvSpPr>
          <p:cNvPr id="4" name="Datos vietos rezervavimo ženklas 3"/>
          <p:cNvSpPr>
            <a:spLocks noGrp="1"/>
          </p:cNvSpPr>
          <p:nvPr>
            <p:ph type="dt" sz="half" idx="10"/>
          </p:nvPr>
        </p:nvSpPr>
        <p:spPr/>
        <p:txBody>
          <a:bodyPr/>
          <a:lstStyle/>
          <a:p>
            <a:fld id="{B6375D3C-2569-4AAE-A0BF-DCC8D8A25808}" type="datetimeFigureOut">
              <a:rPr lang="lt-LT" smtClean="0"/>
              <a:pPr/>
              <a:t>2022.03.31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B507578-69F6-4F53-ABB8-9C09C4AE5C99}"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B6375D3C-2569-4AAE-A0BF-DCC8D8A25808}" type="datetimeFigureOut">
              <a:rPr lang="lt-LT" smtClean="0"/>
              <a:pPr/>
              <a:t>2022.03.31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B507578-69F6-4F53-ABB8-9C09C4AE5C99}"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B6375D3C-2569-4AAE-A0BF-DCC8D8A25808}" type="datetimeFigureOut">
              <a:rPr lang="lt-LT" smtClean="0"/>
              <a:pPr/>
              <a:t>2022.03.31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B507578-69F6-4F53-ABB8-9C09C4AE5C99}"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B6375D3C-2569-4AAE-A0BF-DCC8D8A25808}" type="datetimeFigureOut">
              <a:rPr lang="lt-LT" smtClean="0"/>
              <a:pPr/>
              <a:t>2022.03.31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B507578-69F6-4F53-ABB8-9C09C4AE5C99}"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p>
            <a:fld id="{B6375D3C-2569-4AAE-A0BF-DCC8D8A25808}" type="datetimeFigureOut">
              <a:rPr lang="lt-LT" smtClean="0"/>
              <a:pPr/>
              <a:t>2022.03.31</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B507578-69F6-4F53-ABB8-9C09C4AE5C99}"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B6375D3C-2569-4AAE-A0BF-DCC8D8A25808}" type="datetimeFigureOut">
              <a:rPr lang="lt-LT" smtClean="0"/>
              <a:pPr/>
              <a:t>2022.03.31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B507578-69F6-4F53-ABB8-9C09C4AE5C99}"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B6375D3C-2569-4AAE-A0BF-DCC8D8A25808}" type="datetimeFigureOut">
              <a:rPr lang="lt-LT" smtClean="0"/>
              <a:pPr/>
              <a:t>2022.03.31</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0B507578-69F6-4F53-ABB8-9C09C4AE5C99}"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p>
            <a:fld id="{B6375D3C-2569-4AAE-A0BF-DCC8D8A25808}" type="datetimeFigureOut">
              <a:rPr lang="lt-LT" smtClean="0"/>
              <a:pPr/>
              <a:t>2022.03.31</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0B507578-69F6-4F53-ABB8-9C09C4AE5C99}"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B6375D3C-2569-4AAE-A0BF-DCC8D8A25808}" type="datetimeFigureOut">
              <a:rPr lang="lt-LT" smtClean="0"/>
              <a:pPr/>
              <a:t>2022.03.31</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0B507578-69F6-4F53-ABB8-9C09C4AE5C99}"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B6375D3C-2569-4AAE-A0BF-DCC8D8A25808}" type="datetimeFigureOut">
              <a:rPr lang="lt-LT" smtClean="0"/>
              <a:pPr/>
              <a:t>2022.03.31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B507578-69F6-4F53-ABB8-9C09C4AE5C99}"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B6375D3C-2569-4AAE-A0BF-DCC8D8A25808}" type="datetimeFigureOut">
              <a:rPr lang="lt-LT" smtClean="0"/>
              <a:pPr/>
              <a:t>2022.03.31</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B507578-69F6-4F53-ABB8-9C09C4AE5C99}"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40000"/>
                <a:satMod val="350000"/>
              </a:schemeClr>
            </a:gs>
            <a:gs pos="92000">
              <a:schemeClr val="bg2">
                <a:tint val="45000"/>
                <a:shade val="99000"/>
                <a:satMod val="350000"/>
              </a:schemeClr>
            </a:gs>
            <a:gs pos="100000">
              <a:schemeClr val="bg2">
                <a:shade val="20000"/>
                <a:satMod val="25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75D3C-2569-4AAE-A0BF-DCC8D8A25808}" type="datetimeFigureOut">
              <a:rPr lang="lt-LT" smtClean="0"/>
              <a:pPr/>
              <a:t>2022.03.31</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07578-69F6-4F53-ABB8-9C09C4AE5C99}"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lstStyle/>
          <a:p>
            <a:r>
              <a:rPr lang="lt-LT" sz="5400" b="1" dirty="0" smtClean="0">
                <a:solidFill>
                  <a:schemeClr val="accent3">
                    <a:lumMod val="50000"/>
                  </a:schemeClr>
                </a:solidFill>
              </a:rPr>
              <a:t>GRETA, UŽ ATVIRŲ DURŲ</a:t>
            </a:r>
            <a:r>
              <a:rPr lang="lt-LT" b="1" dirty="0" smtClean="0">
                <a:solidFill>
                  <a:schemeClr val="accent3">
                    <a:lumMod val="50000"/>
                  </a:schemeClr>
                </a:solidFill>
              </a:rPr>
              <a:t/>
            </a:r>
            <a:br>
              <a:rPr lang="lt-LT" b="1" dirty="0" smtClean="0">
                <a:solidFill>
                  <a:schemeClr val="accent3">
                    <a:lumMod val="50000"/>
                  </a:schemeClr>
                </a:solidFill>
              </a:rPr>
            </a:br>
            <a:r>
              <a:rPr lang="lt-LT" sz="2800" dirty="0" smtClean="0"/>
              <a:t>(</a:t>
            </a:r>
            <a:r>
              <a:rPr lang="lt-LT" sz="2800" dirty="0"/>
              <a:t>pagal Stasę </a:t>
            </a:r>
            <a:r>
              <a:rPr lang="lt-LT" sz="2800" dirty="0" smtClean="0"/>
              <a:t>Rudalevičiūtę)</a:t>
            </a:r>
            <a:endParaRPr lang="lt-LT" sz="2800" b="1" dirty="0">
              <a:solidFill>
                <a:schemeClr val="accent3">
                  <a:lumMod val="50000"/>
                </a:schemeClr>
              </a:solidFill>
            </a:endParaRPr>
          </a:p>
        </p:txBody>
      </p:sp>
      <p:sp>
        <p:nvSpPr>
          <p:cNvPr id="3" name="Paantraštė 2"/>
          <p:cNvSpPr>
            <a:spLocks noGrp="1"/>
          </p:cNvSpPr>
          <p:nvPr>
            <p:ph type="subTitle" idx="1"/>
          </p:nvPr>
        </p:nvSpPr>
        <p:spPr>
          <a:xfrm>
            <a:off x="683568" y="4725144"/>
            <a:ext cx="8024936" cy="1584176"/>
          </a:xfrm>
        </p:spPr>
        <p:txBody>
          <a:bodyPr>
            <a:normAutofit fontScale="92500" lnSpcReduction="20000"/>
          </a:bodyPr>
          <a:lstStyle/>
          <a:p>
            <a:r>
              <a:rPr lang="lt-LT" sz="2000" dirty="0">
                <a:solidFill>
                  <a:schemeClr val="tx1"/>
                </a:solidFill>
              </a:rPr>
              <a:t>			       </a:t>
            </a:r>
            <a:r>
              <a:rPr lang="lt-LT" sz="2000" dirty="0" smtClean="0">
                <a:solidFill>
                  <a:schemeClr val="tx1"/>
                </a:solidFill>
              </a:rPr>
              <a:t>     Troškūnų </a:t>
            </a:r>
            <a:r>
              <a:rPr lang="lt-LT" sz="2000" dirty="0">
                <a:solidFill>
                  <a:schemeClr val="tx1"/>
                </a:solidFill>
              </a:rPr>
              <a:t>Kazio Inčiūros gimnazijos</a:t>
            </a:r>
          </a:p>
          <a:p>
            <a:r>
              <a:rPr lang="lt-LT" sz="2000" dirty="0">
                <a:solidFill>
                  <a:schemeClr val="tx1"/>
                </a:solidFill>
              </a:rPr>
              <a:t>				tikybos mokytoja Angelė Ažusienienė</a:t>
            </a:r>
          </a:p>
          <a:p>
            <a:endParaRPr lang="lt-LT" sz="2000" dirty="0">
              <a:solidFill>
                <a:schemeClr val="tx1"/>
              </a:solidFill>
            </a:endParaRPr>
          </a:p>
          <a:p>
            <a:endParaRPr lang="lt-LT" sz="2000" dirty="0">
              <a:solidFill>
                <a:schemeClr val="tx1"/>
              </a:solidFill>
            </a:endParaRPr>
          </a:p>
          <a:p>
            <a:r>
              <a:rPr lang="lt-LT" sz="2200" b="1" dirty="0">
                <a:solidFill>
                  <a:schemeClr val="tx1"/>
                </a:solidFill>
              </a:rPr>
              <a:t>2022 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23528" y="274638"/>
            <a:ext cx="8496944" cy="1654164"/>
          </a:xfrm>
        </p:spPr>
        <p:txBody>
          <a:bodyPr>
            <a:noAutofit/>
          </a:bodyPr>
          <a:lstStyle/>
          <a:p>
            <a:r>
              <a:rPr lang="lt-LT" sz="2400" dirty="0" smtClean="0"/>
              <a:t>Ortodoksų tikėjimą išpažino ir Lietuvos didysis kunigaikštis Algirdas, kuris buvo priėmęs Aleksandro krikšto vardą. Jis pasirūpino, kad Vilniuje būtų pastatytos pirmosios ortodoksų bažnyčios. Seniausia –  Šv. Paraskevos cerkvė pastatyta jau 1346 m.</a:t>
            </a:r>
            <a:endParaRPr lang="lt-LT" sz="2400" dirty="0"/>
          </a:p>
        </p:txBody>
      </p:sp>
      <p:pic>
        <p:nvPicPr>
          <p:cNvPr id="3074" name="Picture 2" descr="D:\Users\Vardas\Desktop\atsisiųsti (1).jpg"/>
          <p:cNvPicPr>
            <a:picLocks noGrp="1" noChangeAspect="1" noChangeArrowheads="1"/>
          </p:cNvPicPr>
          <p:nvPr>
            <p:ph idx="1"/>
          </p:nvPr>
        </p:nvPicPr>
        <p:blipFill>
          <a:blip r:embed="rId2" cstate="print"/>
          <a:srcRect/>
          <a:stretch>
            <a:fillRect/>
          </a:stretch>
        </p:blipFill>
        <p:spPr bwMode="auto">
          <a:xfrm>
            <a:off x="1403648" y="2060848"/>
            <a:ext cx="5925990" cy="4438773"/>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88640"/>
            <a:ext cx="8229600" cy="511156"/>
          </a:xfrm>
        </p:spPr>
        <p:txBody>
          <a:bodyPr>
            <a:normAutofit fontScale="90000"/>
          </a:bodyPr>
          <a:lstStyle/>
          <a:p>
            <a:r>
              <a:rPr lang="lt-LT" b="1" dirty="0" smtClean="0"/>
              <a:t>„Pats galva”</a:t>
            </a:r>
            <a:endParaRPr lang="lt-LT" b="1" dirty="0"/>
          </a:p>
        </p:txBody>
      </p:sp>
      <p:sp>
        <p:nvSpPr>
          <p:cNvPr id="3" name="Turinio vietos rezervavimo ženklas 2"/>
          <p:cNvSpPr>
            <a:spLocks noGrp="1"/>
          </p:cNvSpPr>
          <p:nvPr>
            <p:ph idx="1"/>
          </p:nvPr>
        </p:nvSpPr>
        <p:spPr>
          <a:xfrm>
            <a:off x="323528" y="692696"/>
            <a:ext cx="8496944" cy="5976664"/>
          </a:xfrm>
        </p:spPr>
        <p:txBody>
          <a:bodyPr>
            <a:noAutofit/>
          </a:bodyPr>
          <a:lstStyle/>
          <a:p>
            <a:pPr marL="0" indent="0" algn="just">
              <a:buNone/>
            </a:pPr>
            <a:r>
              <a:rPr lang="lt-LT" sz="2400" dirty="0"/>
              <a:t>	</a:t>
            </a:r>
            <a:r>
              <a:rPr lang="lt-LT" sz="2100" dirty="0" smtClean="0"/>
              <a:t>Ortodoksų kunigų yra ir nevedusių, bet ne vienuolių, o celibatininkų. Jie, kaip ir katalikai celibatininkai, negali vesti, nes jau yra susituokę su Bažnyčia. Tiesa, vieną kartą vedę vyrai ortodoksai gali tapti dvasininkais. Hierarchais tradiciškai būna vienuoliai (jais gali būti ir vienuolio įžadus davę našliai). Kardinolo titulo ortodoksijoje nėra. Aukščiausias vyskupo titulas – patriarchas. Dar esama arkivyskupų ir metropolitų. Vienur aukštesniu hierarchu laikomas metropolitas, kitur – arkivyskupas. Beje , ir katalikų arkivyskupas, valdantis kelias vyskupijas, vadinamas metropolitu (gr. </a:t>
            </a:r>
            <a:r>
              <a:rPr lang="lt-LT" sz="2100" i="1" dirty="0" smtClean="0"/>
              <a:t>Meter - ,,</a:t>
            </a:r>
            <a:r>
              <a:rPr lang="lt-LT" sz="2100" dirty="0" smtClean="0"/>
              <a:t>motina”, </a:t>
            </a:r>
            <a:r>
              <a:rPr lang="lt-LT" sz="2100" i="1" dirty="0" smtClean="0"/>
              <a:t>polis </a:t>
            </a:r>
            <a:r>
              <a:rPr lang="lt-LT" sz="2100" dirty="0" smtClean="0"/>
              <a:t>- ,,miestas”). Ortodoksų metropolito žinioje nebūtinai būna kelios vyskupijos (štai ir Lietuvos  ortodoksams vadovauja metropolitas Inokentijus).</a:t>
            </a:r>
          </a:p>
          <a:p>
            <a:pPr marL="0" indent="0" algn="just">
              <a:buNone/>
            </a:pPr>
            <a:r>
              <a:rPr lang="lt-LT" sz="2100" dirty="0"/>
              <a:t>	</a:t>
            </a:r>
            <a:r>
              <a:rPr lang="lt-LT" sz="2100" dirty="0" smtClean="0"/>
              <a:t>Nors Aleksandrijos Bažnyčios patriarchas tradiciškai turi ir popiežiaus titulą, o Konstantinopolio patriarchas tebevadinamas visuotiniu ir pirmaujančiu, tai tėra garbės titulai, realiai vieno bendro ortodoksų vadovo nėra. Keliolika autokefalinių ortodoksų Bažnyčių tvarkosi savarankiškai (</a:t>
            </a:r>
            <a:r>
              <a:rPr lang="lt-LT" sz="2100" dirty="0" err="1" smtClean="0"/>
              <a:t>gr</a:t>
            </a:r>
            <a:r>
              <a:rPr lang="lt-LT" sz="2100" dirty="0" smtClean="0"/>
              <a:t>, </a:t>
            </a:r>
            <a:r>
              <a:rPr lang="lt-LT" sz="2100" i="1" dirty="0" smtClean="0"/>
              <a:t>autos</a:t>
            </a:r>
            <a:r>
              <a:rPr lang="lt-LT" sz="2100" dirty="0" smtClean="0"/>
              <a:t> - ,,pats”, </a:t>
            </a:r>
            <a:r>
              <a:rPr lang="lt-LT" sz="2100" i="1" dirty="0" smtClean="0"/>
              <a:t>kephale - </a:t>
            </a:r>
            <a:r>
              <a:rPr lang="lt-LT" sz="2100" dirty="0" smtClean="0"/>
              <a:t>,,galva”).  Konstantinopolio, Aleksandrijos, Antiochijos, Jeruzalės, </a:t>
            </a:r>
            <a:r>
              <a:rPr lang="lt-LT" sz="2100" dirty="0"/>
              <a:t>M</a:t>
            </a:r>
            <a:r>
              <a:rPr lang="lt-LT" sz="2100" dirty="0" smtClean="0"/>
              <a:t>askvos, Serbijos, Rumunijos, Bulgarijos Bažnyčios turi patriarchus, o kitur vadovauja arkivyskupas ar metropolitas. </a:t>
            </a:r>
            <a:endParaRPr lang="lt-LT" sz="2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11560" y="500042"/>
            <a:ext cx="8075240" cy="5626121"/>
          </a:xfrm>
        </p:spPr>
        <p:txBody>
          <a:bodyPr>
            <a:normAutofit/>
          </a:bodyPr>
          <a:lstStyle/>
          <a:p>
            <a:pPr marL="0" indent="0" algn="just">
              <a:buNone/>
            </a:pPr>
            <a:r>
              <a:rPr lang="lt-LT" sz="2400" dirty="0" smtClean="0"/>
              <a:t>	Tačiau nė vieni nėra vienvaldžiai vadovai – svarbiausi sprendimai priimami kolegialiai. Patriarchas tėra savo vadovaujamos Bažnyčios atstovas ir atsako už ją prieš Dievą.</a:t>
            </a:r>
          </a:p>
          <a:p>
            <a:pPr marL="0" indent="0" algn="just">
              <a:buNone/>
            </a:pPr>
            <a:r>
              <a:rPr lang="lt-LT" sz="2400" dirty="0" smtClean="0"/>
              <a:t>	Beje, nors Romos popiežiai atsisakė ir tiarų, ir dalies senųjų titulų, paminėsime pastaruosius: Romos vyskupas, Jėzaus Kristaus vietininkas, vyriausiasis visuotinės bažnyčios pontifikas </a:t>
            </a:r>
            <a:r>
              <a:rPr lang="lt-LT" sz="2400" i="1" dirty="0" smtClean="0"/>
              <a:t>(Pontifex maximus), </a:t>
            </a:r>
            <a:r>
              <a:rPr lang="lt-LT" sz="2400" dirty="0" smtClean="0"/>
              <a:t>vyriausiojo apaštalo įpėdinis, Vakarų patriarchas, Italijos primas, Romos provincijos arkivyskupas ir metropolitas, aukščiausiasis Vatikano valstybės vadovas (absoliutus monarchas), Dievo tarnų tarnas. Pabrėžtina, 1870 m. I Vatikano susirinkimas paskelbė, jog popiežius neklysta spręsdamas tikėjimo ir moralės reikalus (tai popiežiaus  neklystamumo dogma). </a:t>
            </a:r>
            <a:endParaRPr lang="lt-LT" sz="24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654032"/>
          </a:xfrm>
        </p:spPr>
        <p:txBody>
          <a:bodyPr>
            <a:normAutofit fontScale="90000"/>
          </a:bodyPr>
          <a:lstStyle/>
          <a:p>
            <a:r>
              <a:rPr lang="lt-LT" b="1" dirty="0" smtClean="0"/>
              <a:t>Ne tik</a:t>
            </a:r>
            <a:r>
              <a:rPr lang="lt-LT" b="1" i="1" dirty="0" smtClean="0"/>
              <a:t> filioque</a:t>
            </a:r>
            <a:endParaRPr lang="lt-LT" b="1" i="1" dirty="0"/>
          </a:p>
        </p:txBody>
      </p:sp>
      <p:sp>
        <p:nvSpPr>
          <p:cNvPr id="3" name="Turinio vietos rezervavimo ženklas 2"/>
          <p:cNvSpPr>
            <a:spLocks noGrp="1"/>
          </p:cNvSpPr>
          <p:nvPr>
            <p:ph idx="1"/>
          </p:nvPr>
        </p:nvSpPr>
        <p:spPr>
          <a:xfrm>
            <a:off x="323528" y="928670"/>
            <a:ext cx="8496944" cy="5668682"/>
          </a:xfrm>
        </p:spPr>
        <p:txBody>
          <a:bodyPr>
            <a:noAutofit/>
          </a:bodyPr>
          <a:lstStyle/>
          <a:p>
            <a:pPr marL="0" indent="0" algn="just">
              <a:buNone/>
            </a:pPr>
            <a:r>
              <a:rPr lang="lt-LT" sz="2200" dirty="0"/>
              <a:t>	</a:t>
            </a:r>
            <a:r>
              <a:rPr lang="lt-LT" sz="2200" dirty="0" smtClean="0"/>
              <a:t>Romos katalikų Bažnyčia yra priėmusi ir daugiau dogmų, kurių nėra ortodoksų Bažnyčioje (čia laikoma, kad reikia vadovautis tuo, kas priimta visos, nepasidalijusios, Bažnyčios pirmuose 7 visuotiniuose susirinkimuose). Popiežius Pijus IX 1854 m. paskelbė mergelės Marijos nekalto prasidėjimo </a:t>
            </a:r>
            <a:r>
              <a:rPr lang="lt-LT" sz="2200" dirty="0" smtClean="0"/>
              <a:t>dogmą. </a:t>
            </a:r>
            <a:r>
              <a:rPr lang="lt-LT" sz="2200" dirty="0" smtClean="0"/>
              <a:t>Dar anksčiau, 1439 m., Florencijos susirinkime buvo paskelbtas mokymas apie skaistyklą. Daugėjo ir naujų švenčių, kurių ortodoksai nemini. Tai Devintinės, Švč. Jėzaus Širdies, Šv. apaštalo Petro sosto ir kt. Be to, ortodoksai neįrengia Kryžiaus kelio stočių. Paminėtina, kad nuo 1054 m. katalikai ir ortodoksai atskirai skelbia asmenis šventaisiais. Vakaruose kitaip skaičiuojama ir Velykų data.</a:t>
            </a:r>
          </a:p>
          <a:p>
            <a:pPr marL="0" indent="0" algn="just">
              <a:buNone/>
            </a:pPr>
            <a:r>
              <a:rPr lang="lt-LT" sz="2200" dirty="0"/>
              <a:t>	</a:t>
            </a:r>
            <a:r>
              <a:rPr lang="lt-LT" sz="2200" dirty="0" smtClean="0"/>
              <a:t>Vakarai ir Rytai vieni nuo kitų ėmė tolti dar IV a., padalijus Romos imperiją. Iškilo naujas svarbus religinis centras – Konstantinopolis. Be to, ir šiaip tokioje milžiniškoje teritorijoje savaime atsirado papročių, apeigų, gyvensenos, ūkinės veiklos ir kitų skirtumų. Jau VII a. Jie buvo akivaizdūs, o baigiantis  IX a. prasidėjo nesutarimai dėl to, kas vadovaus krikščionybę priėmusiems bulgarams. </a:t>
            </a:r>
            <a:endParaRPr lang="lt-LT"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836712"/>
            <a:ext cx="8291264" cy="5289451"/>
          </a:xfrm>
        </p:spPr>
        <p:txBody>
          <a:bodyPr>
            <a:normAutofit/>
          </a:bodyPr>
          <a:lstStyle/>
          <a:p>
            <a:pPr marL="0" indent="0" algn="just">
              <a:buNone/>
            </a:pPr>
            <a:r>
              <a:rPr lang="lt-LT" sz="2400" dirty="0" smtClean="0"/>
              <a:t>	Tiesa, formaliai dėl vienos krikščionių Bažnyčios skilimo į Vakarų ir Rytų yra kaltinamas Romos įvestas vadinamasis </a:t>
            </a:r>
            <a:r>
              <a:rPr lang="lt-LT" sz="2400" i="1" dirty="0" smtClean="0"/>
              <a:t>Filioque</a:t>
            </a:r>
            <a:r>
              <a:rPr lang="lt-LT" sz="2400" dirty="0" smtClean="0"/>
              <a:t>. Šis terminas reiškia ,,ir iš Sūnaus”. Ortodoksai liko ištikimi  anksčiau visuotiniame bažnyčios susirinkime priimtam tikėjimo išpažinimui – kad </a:t>
            </a:r>
            <a:r>
              <a:rPr lang="lt-LT" sz="2400" dirty="0"/>
              <a:t>Š</a:t>
            </a:r>
            <a:r>
              <a:rPr lang="lt-LT" sz="2400" dirty="0" smtClean="0"/>
              <a:t>ventoji Dvasia kyla iš Tėvo. 589 m. Toledo mieste susirinkę Vakarų hierarchai nutarė, kad Šv. Dvasia kyla ir iš Sūnaus. Tai ir yra </a:t>
            </a:r>
            <a:r>
              <a:rPr lang="lt-LT" sz="2400" i="1" dirty="0" smtClean="0"/>
              <a:t>Filioque .</a:t>
            </a:r>
          </a:p>
          <a:p>
            <a:pPr marL="0" indent="0" algn="just">
              <a:buNone/>
            </a:pPr>
            <a:r>
              <a:rPr lang="lt-LT" sz="2400" i="1" dirty="0"/>
              <a:t>	</a:t>
            </a:r>
            <a:r>
              <a:rPr lang="lt-LT" sz="2400" dirty="0" smtClean="0"/>
              <a:t>Rytų teologai ilgai ginčijosi su Vakarų atstovais ir aiškino,  kad priėmus </a:t>
            </a:r>
            <a:r>
              <a:rPr lang="lt-LT" sz="2400" i="1" dirty="0" smtClean="0"/>
              <a:t>Filioque</a:t>
            </a:r>
            <a:r>
              <a:rPr lang="lt-LT" sz="2400" dirty="0" smtClean="0"/>
              <a:t> tenka keisti ir požiūrį į Švč</a:t>
            </a:r>
            <a:r>
              <a:rPr lang="lt-LT" sz="2400" dirty="0"/>
              <a:t>.</a:t>
            </a:r>
            <a:r>
              <a:rPr lang="lt-LT" sz="2400" dirty="0" smtClean="0"/>
              <a:t> Trejybės asmenis...  Nerutuliodami šios sudėtingos temos  pasakysime, jog popiežius Jonas VIII (IX a. ) sutiko  panaikinti </a:t>
            </a:r>
            <a:r>
              <a:rPr lang="lt-LT" sz="2400" i="1" dirty="0" smtClean="0"/>
              <a:t>Filioque. </a:t>
            </a:r>
            <a:r>
              <a:rPr lang="lt-LT" sz="2400" dirty="0" smtClean="0"/>
              <a:t>Kuriam laikui įsivyravo geri Romos santykiai su Konstantinopoliu. Tačiau Toledo naujovė jau buvo įėjusi į tikinčiųjų praktiką frankų žemėse, tad  ir Roma nustojo tam priešintis.</a:t>
            </a:r>
            <a:endParaRPr lang="lt-LT"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Users\Vardas\Desktop\atsisiųsti (2).jpg"/>
          <p:cNvPicPr>
            <a:picLocks noGrp="1" noChangeAspect="1" noChangeArrowheads="1"/>
          </p:cNvPicPr>
          <p:nvPr>
            <p:ph idx="1"/>
          </p:nvPr>
        </p:nvPicPr>
        <p:blipFill>
          <a:blip r:embed="rId2" cstate="print"/>
          <a:srcRect/>
          <a:stretch>
            <a:fillRect/>
          </a:stretch>
        </p:blipFill>
        <p:spPr bwMode="auto">
          <a:xfrm>
            <a:off x="77634" y="571480"/>
            <a:ext cx="4616144" cy="3071834"/>
          </a:xfrm>
          <a:prstGeom prst="rect">
            <a:avLst/>
          </a:prstGeom>
          <a:noFill/>
        </p:spPr>
      </p:pic>
      <p:pic>
        <p:nvPicPr>
          <p:cNvPr id="4099" name="Picture 3" descr="D:\Users\Vardas\Desktop\atsisiųsti (3).jpg"/>
          <p:cNvPicPr>
            <a:picLocks noChangeAspect="1" noChangeArrowheads="1"/>
          </p:cNvPicPr>
          <p:nvPr/>
        </p:nvPicPr>
        <p:blipFill>
          <a:blip r:embed="rId3" cstate="print"/>
          <a:srcRect/>
          <a:stretch>
            <a:fillRect/>
          </a:stretch>
        </p:blipFill>
        <p:spPr bwMode="auto">
          <a:xfrm>
            <a:off x="5000628" y="642917"/>
            <a:ext cx="4040084" cy="3026163"/>
          </a:xfrm>
          <a:prstGeom prst="rect">
            <a:avLst/>
          </a:prstGeom>
          <a:noFill/>
        </p:spPr>
      </p:pic>
      <p:pic>
        <p:nvPicPr>
          <p:cNvPr id="4100" name="Picture 4" descr="D:\Users\Vardas\Desktop\atsisiųsti (4).jpg"/>
          <p:cNvPicPr>
            <a:picLocks noChangeAspect="1" noChangeArrowheads="1"/>
          </p:cNvPicPr>
          <p:nvPr/>
        </p:nvPicPr>
        <p:blipFill>
          <a:blip r:embed="rId4" cstate="print"/>
          <a:srcRect/>
          <a:stretch>
            <a:fillRect/>
          </a:stretch>
        </p:blipFill>
        <p:spPr bwMode="auto">
          <a:xfrm>
            <a:off x="2357422" y="3956306"/>
            <a:ext cx="3929090" cy="272125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Users\Vardas\Desktop\atsisiųsti (1).jpg"/>
          <p:cNvPicPr>
            <a:picLocks noGrp="1" noChangeAspect="1" noChangeArrowheads="1"/>
          </p:cNvPicPr>
          <p:nvPr>
            <p:ph idx="1"/>
          </p:nvPr>
        </p:nvPicPr>
        <p:blipFill>
          <a:blip r:embed="rId2" cstate="print"/>
          <a:srcRect/>
          <a:stretch>
            <a:fillRect/>
          </a:stretch>
        </p:blipFill>
        <p:spPr bwMode="auto">
          <a:xfrm>
            <a:off x="600774" y="3933056"/>
            <a:ext cx="4013782" cy="2670990"/>
          </a:xfrm>
          <a:prstGeom prst="rect">
            <a:avLst/>
          </a:prstGeom>
          <a:ln>
            <a:noFill/>
          </a:ln>
          <a:effectLst>
            <a:outerShdw blurRad="190500" algn="tl" rotWithShape="0">
              <a:srgbClr val="000000">
                <a:alpha val="70000"/>
              </a:srgbClr>
            </a:outerShdw>
          </a:effectLst>
        </p:spPr>
      </p:pic>
      <p:pic>
        <p:nvPicPr>
          <p:cNvPr id="5124" name="Picture 4" descr="D:\Users\Vardas\Desktop\images (1).jpg"/>
          <p:cNvPicPr>
            <a:picLocks noChangeAspect="1" noChangeArrowheads="1"/>
          </p:cNvPicPr>
          <p:nvPr/>
        </p:nvPicPr>
        <p:blipFill>
          <a:blip r:embed="rId3" cstate="print"/>
          <a:srcRect/>
          <a:stretch>
            <a:fillRect/>
          </a:stretch>
        </p:blipFill>
        <p:spPr bwMode="auto">
          <a:xfrm>
            <a:off x="5105747" y="688901"/>
            <a:ext cx="3450099" cy="5184576"/>
          </a:xfrm>
          <a:prstGeom prst="rect">
            <a:avLst/>
          </a:prstGeom>
          <a:ln>
            <a:noFill/>
          </a:ln>
          <a:effectLst>
            <a:outerShdw blurRad="190500" algn="tl" rotWithShape="0">
              <a:srgbClr val="000000">
                <a:alpha val="70000"/>
              </a:srgbClr>
            </a:outerShdw>
          </a:effectLst>
        </p:spPr>
      </p:pic>
      <p:pic>
        <p:nvPicPr>
          <p:cNvPr id="5125" name="Picture 5" descr="D:\Users\Vardas\Desktop\images (2).jpg"/>
          <p:cNvPicPr>
            <a:picLocks noChangeAspect="1" noChangeArrowheads="1"/>
          </p:cNvPicPr>
          <p:nvPr/>
        </p:nvPicPr>
        <p:blipFill>
          <a:blip r:embed="rId4" cstate="print"/>
          <a:srcRect/>
          <a:stretch>
            <a:fillRect/>
          </a:stretch>
        </p:blipFill>
        <p:spPr bwMode="auto">
          <a:xfrm>
            <a:off x="1187624" y="188640"/>
            <a:ext cx="2840083" cy="3643338"/>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490066"/>
          </a:xfrm>
        </p:spPr>
        <p:txBody>
          <a:bodyPr>
            <a:normAutofit fontScale="90000"/>
          </a:bodyPr>
          <a:lstStyle/>
          <a:p>
            <a:r>
              <a:rPr lang="lt-LT" b="1" dirty="0" smtClean="0"/>
              <a:t>Unija ir dabartis</a:t>
            </a:r>
            <a:endParaRPr lang="lt-LT" b="1" dirty="0"/>
          </a:p>
        </p:txBody>
      </p:sp>
      <p:sp>
        <p:nvSpPr>
          <p:cNvPr id="3" name="Turinio vietos rezervavimo ženklas 2"/>
          <p:cNvSpPr>
            <a:spLocks noGrp="1"/>
          </p:cNvSpPr>
          <p:nvPr>
            <p:ph idx="1"/>
          </p:nvPr>
        </p:nvSpPr>
        <p:spPr>
          <a:xfrm>
            <a:off x="179512" y="764704"/>
            <a:ext cx="8712968" cy="5904656"/>
          </a:xfrm>
        </p:spPr>
        <p:txBody>
          <a:bodyPr>
            <a:noAutofit/>
          </a:bodyPr>
          <a:lstStyle/>
          <a:p>
            <a:pPr marL="0" indent="0" algn="just">
              <a:buNone/>
            </a:pPr>
            <a:r>
              <a:rPr lang="lt-LT" sz="2400" dirty="0"/>
              <a:t>	</a:t>
            </a:r>
            <a:r>
              <a:rPr lang="lt-LT" sz="2400" dirty="0" smtClean="0"/>
              <a:t>Kai Bizantijai iškilo pavojus, kad susilpnėjusią šalį užims turkai, imperatorius ėmė raginti ortodoksų hierarchus nusileisti Romai dėl </a:t>
            </a:r>
            <a:r>
              <a:rPr lang="lt-LT" sz="2400" i="1" dirty="0"/>
              <a:t>F</a:t>
            </a:r>
            <a:r>
              <a:rPr lang="lt-LT" sz="2400" i="1" dirty="0" smtClean="0"/>
              <a:t>ilioque</a:t>
            </a:r>
            <a:r>
              <a:rPr lang="lt-LT" sz="2400" dirty="0" smtClean="0"/>
              <a:t>, tikėdamasis, kad popiežius padės kovoti su priešais. Ortodoksų unija su Romos katalikais buvo sudaryta 1439 m., bet jau 1443m. Jeruzalėje susirinkę ortodoksų hierarchai jos išsižadėjo.</a:t>
            </a:r>
          </a:p>
          <a:p>
            <a:pPr marL="0" indent="0" algn="just">
              <a:buNone/>
            </a:pPr>
            <a:r>
              <a:rPr lang="lt-LT" sz="2400" dirty="0"/>
              <a:t>	</a:t>
            </a:r>
            <a:r>
              <a:rPr lang="lt-LT" sz="2400" dirty="0" smtClean="0"/>
              <a:t>1596 m. Brastoje (Breste) taip pat buvo sudaryta ortodoksų ir katalikų unija. To meto Lietuvos ortodoksams, nepanorusiems atsisakyti savo tikėjimo dogmų, prasidėjo itin sunkūs laikai. Jie neteko bažnyčių, dvasininkai negalėjo atlikti tarnystės, jiems drausta krikštyti, tuokti ir net laidoti mirusiuosius pagal ortodoksų kanonus... Tačiau skaudūs praeities dalykai telieka istorija, o dabar Lietuvoje klesti abipusė pagarba. Štai liepos 27 d. 2020m. , kai Vilniuje, Šventosios Dvasios cerkvėje , pirmą sykį buvo pagerbiami visi 32 Lietuvos ortodoksų šventieji (jos teritorijoje gimę ar tik kurį laiką veikę).</a:t>
            </a:r>
            <a:endParaRPr lang="lt-LT"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Users\Vardas\Desktop\images.jpg"/>
          <p:cNvPicPr>
            <a:picLocks noGrp="1" noChangeAspect="1" noChangeArrowheads="1"/>
          </p:cNvPicPr>
          <p:nvPr>
            <p:ph idx="1"/>
          </p:nvPr>
        </p:nvPicPr>
        <p:blipFill>
          <a:blip r:embed="rId2" cstate="print"/>
          <a:srcRect/>
          <a:stretch>
            <a:fillRect/>
          </a:stretch>
        </p:blipFill>
        <p:spPr bwMode="auto">
          <a:xfrm>
            <a:off x="1259632" y="836712"/>
            <a:ext cx="6532566" cy="5184576"/>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23528" y="260648"/>
            <a:ext cx="8568952" cy="6408712"/>
          </a:xfrm>
        </p:spPr>
        <p:txBody>
          <a:bodyPr>
            <a:noAutofit/>
          </a:bodyPr>
          <a:lstStyle/>
          <a:p>
            <a:pPr marL="0" indent="0" algn="just">
              <a:buNone/>
            </a:pPr>
            <a:r>
              <a:rPr lang="lt-LT" sz="2400" dirty="0" smtClean="0"/>
              <a:t>	Iškilmėse dalyvavo ir Apaštalų Sosto nuncijus arkivyskupas Petaras Antunas </a:t>
            </a:r>
            <a:r>
              <a:rPr lang="lt-LT" sz="2400" dirty="0"/>
              <a:t>R</a:t>
            </a:r>
            <a:r>
              <a:rPr lang="lt-LT" sz="2400" dirty="0" smtClean="0"/>
              <a:t>ajičius, Vilniaus arkivyskupas metropolitas Gintaras Grušas, arkivyskupas Lionginas Virbalas, Telšių vyskupas Algirdas Jurevičius, vyskupas Darius Trijonis, Kauno ir Telšių seminarijų rektoriai, vienuolių atstovai, Lietuvos Liuteronų Bažnyčios vyskupas Mindaugas Sabutis, kiti žymūs dvasininkijos atstovai bei keli merai. Pridursime, kad tarp 32 šventųjų – 3 Algirdo dvariškiai (Antanas, Jonas ir Eustachijus), Mindaugo giminaitė Charitina, kunigaikštis Daumantas (Timotiejus) ir kt.</a:t>
            </a:r>
          </a:p>
          <a:p>
            <a:pPr marL="0" indent="0" algn="just">
              <a:buNone/>
            </a:pPr>
            <a:r>
              <a:rPr lang="lt-LT" sz="2400" dirty="0"/>
              <a:t>	</a:t>
            </a:r>
            <a:r>
              <a:rPr lang="lt-LT" sz="2400" dirty="0" smtClean="0"/>
              <a:t>Praeityje daugumos krašto gyventojų tikėjimą dažnai lemdavo valdovai, jų interesai. Dabar kiekvienas gali laisvai ir sąmoningai rinktis, ką ir kaip jam tikėti (ar netikėti). Kaip minėta, ortodoksai Lietuvoje gyvena daugiau kaip 700 metų. Tarp ortodoksų dvasininkų esama ir lietuvių. Lietuvių tautybės pasauliečių ortodoksų esama įvairiuose šalies miestuose, o Vilniuje, senojoje šv. Paraskevos cerkvėje, štai jau septynioliktus metus ortodoksai meldžiasi lietuviškai...</a:t>
            </a:r>
            <a:endParaRPr lang="lt-LT"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511288"/>
          </a:xfrm>
        </p:spPr>
        <p:txBody>
          <a:bodyPr>
            <a:normAutofit/>
          </a:bodyPr>
          <a:lstStyle/>
          <a:p>
            <a:r>
              <a:rPr lang="lt-LT" sz="2400" dirty="0" smtClean="0"/>
              <a:t>Lietuvoje ortodoksai gyvena daugiau nei 700 metų, bet ir dabar daugeliui yra ,,nepažinta žemė”. Tad pasiaiškinkime, kuo šie krikščionys skiriasi nuo Romos katalikų.</a:t>
            </a:r>
            <a:endParaRPr lang="lt-LT" sz="2400" dirty="0"/>
          </a:p>
        </p:txBody>
      </p:sp>
      <p:pic>
        <p:nvPicPr>
          <p:cNvPr id="1026" name="Picture 2" descr="D:\Users\Vardas\Desktop\images.jpg"/>
          <p:cNvPicPr>
            <a:picLocks noGrp="1" noChangeAspect="1" noChangeArrowheads="1"/>
          </p:cNvPicPr>
          <p:nvPr>
            <p:ph idx="1"/>
          </p:nvPr>
        </p:nvPicPr>
        <p:blipFill>
          <a:blip r:embed="rId2" cstate="print"/>
          <a:srcRect/>
          <a:stretch>
            <a:fillRect/>
          </a:stretch>
        </p:blipFill>
        <p:spPr bwMode="auto">
          <a:xfrm>
            <a:off x="971600" y="1916832"/>
            <a:ext cx="7176796" cy="4032448"/>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23528" y="4005065"/>
            <a:ext cx="8568952" cy="2592288"/>
          </a:xfrm>
        </p:spPr>
        <p:txBody>
          <a:bodyPr>
            <a:noAutofit/>
          </a:bodyPr>
          <a:lstStyle/>
          <a:p>
            <a:pPr marL="0" indent="0" algn="just">
              <a:buNone/>
            </a:pPr>
            <a:r>
              <a:rPr lang="lt-LT" sz="2400" dirty="0"/>
              <a:t>	</a:t>
            </a:r>
            <a:r>
              <a:rPr lang="lt-LT" sz="2400" dirty="0" smtClean="0"/>
              <a:t>Visame pasaulyje dauguma krikščionių yra Romos katalikai (2013 m. duomenimis – daugiau nei 1 214 mln.), protestantų – maždaug 800 mln., ortodoksų – kiek daugiau nei 260 mln. Vis dėlto ši mažuma yra išsaugojusi  daug visai krikščionybei bendro turto, kaupto pirmąjį krikščionybės tūkstantmetį, ir šiuo paveldu gali naudotis ir katalikai, ir protestantai, ir, žinoma, kito tikėjimo (ar netikintys) žmonės.</a:t>
            </a:r>
            <a:endParaRPr lang="lt-LT" sz="2400" dirty="0"/>
          </a:p>
        </p:txBody>
      </p:sp>
      <p:pic>
        <p:nvPicPr>
          <p:cNvPr id="7170" name="Picture 2" descr="D:\Users\Vardas\Desktop\images (1).jpg"/>
          <p:cNvPicPr>
            <a:picLocks noChangeAspect="1" noChangeArrowheads="1"/>
          </p:cNvPicPr>
          <p:nvPr/>
        </p:nvPicPr>
        <p:blipFill>
          <a:blip r:embed="rId2" cstate="print"/>
          <a:srcRect/>
          <a:stretch>
            <a:fillRect/>
          </a:stretch>
        </p:blipFill>
        <p:spPr bwMode="auto">
          <a:xfrm>
            <a:off x="1928794" y="332657"/>
            <a:ext cx="4731438" cy="3498726"/>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82594"/>
          </a:xfrm>
        </p:spPr>
        <p:txBody>
          <a:bodyPr>
            <a:normAutofit fontScale="90000"/>
          </a:bodyPr>
          <a:lstStyle/>
          <a:p>
            <a:r>
              <a:rPr lang="lt-LT" b="1" dirty="0" smtClean="0"/>
              <a:t>Krinta į akis</a:t>
            </a:r>
            <a:endParaRPr lang="lt-LT" b="1" dirty="0"/>
          </a:p>
        </p:txBody>
      </p:sp>
      <p:sp>
        <p:nvSpPr>
          <p:cNvPr id="3" name="Turinio vietos rezervavimo ženklas 2"/>
          <p:cNvSpPr>
            <a:spLocks noGrp="1"/>
          </p:cNvSpPr>
          <p:nvPr>
            <p:ph idx="1"/>
          </p:nvPr>
        </p:nvSpPr>
        <p:spPr>
          <a:xfrm>
            <a:off x="457200" y="1000108"/>
            <a:ext cx="8229600" cy="5126055"/>
          </a:xfrm>
        </p:spPr>
        <p:txBody>
          <a:bodyPr>
            <a:normAutofit/>
          </a:bodyPr>
          <a:lstStyle/>
          <a:p>
            <a:pPr marL="0" indent="0" algn="just">
              <a:buNone/>
            </a:pPr>
            <a:r>
              <a:rPr lang="lt-LT" sz="2400" dirty="0"/>
              <a:t>	</a:t>
            </a:r>
            <a:r>
              <a:rPr lang="lt-LT" sz="2400" dirty="0" smtClean="0"/>
              <a:t>Skirtumai </a:t>
            </a:r>
            <a:r>
              <a:rPr lang="lt-LT" sz="2400" dirty="0" smtClean="0"/>
              <a:t>akivaizdūs </a:t>
            </a:r>
            <a:r>
              <a:rPr lang="lt-LT" sz="2400" dirty="0" smtClean="0"/>
              <a:t>vien palyginus, kaip kas žegnojasi. Katalikai pagerbia Kristaus žaizdas (5 pirštai), ortodoksai – Švč. Trejybę (3 suglausti pirštai); sentikiai pabrėžia du Jėzaus esybės dėmenis. Ortodoksai dar vadinami stačiatikiais, nes meldžiasi </a:t>
            </a:r>
            <a:r>
              <a:rPr lang="lt-LT" sz="2400" dirty="0" smtClean="0"/>
              <a:t>tik stovėdami</a:t>
            </a:r>
            <a:r>
              <a:rPr lang="lt-LT" sz="2400" dirty="0" smtClean="0"/>
              <a:t>, </a:t>
            </a:r>
            <a:r>
              <a:rPr lang="lt-LT" sz="2400" dirty="0" smtClean="0"/>
              <a:t>bet tai nėra esminis ortodoksijos bruožas, </a:t>
            </a:r>
            <a:r>
              <a:rPr lang="lt-LT" sz="2400" dirty="0" smtClean="0"/>
              <a:t>juoba, </a:t>
            </a:r>
            <a:r>
              <a:rPr lang="lt-LT" sz="2400" dirty="0" smtClean="0"/>
              <a:t>kad yra šalių, kur per pamaldas sėdima. Ir Lietuvoje (bent Vilniuje) ortodoksų bažnyčiose yra suolų; ne visi įstengia neprisėsdami išstovėti (trumpiausia iš trijų ortodoksų liturgijų trunka ilgiau nei katalikų). </a:t>
            </a:r>
          </a:p>
          <a:p>
            <a:pPr marL="0" indent="0" algn="just">
              <a:buNone/>
            </a:pPr>
            <a:r>
              <a:rPr lang="lt-LT" sz="2400" dirty="0"/>
              <a:t>	</a:t>
            </a:r>
            <a:r>
              <a:rPr lang="lt-LT" sz="2400" dirty="0" smtClean="0"/>
              <a:t>Žodis ,,cerkvė” yra kilęs iš graikiškojo </a:t>
            </a:r>
            <a:r>
              <a:rPr lang="lt-LT" sz="2400" i="1" dirty="0" smtClean="0"/>
              <a:t>kyriakon </a:t>
            </a:r>
            <a:r>
              <a:rPr lang="lt-LT" sz="2400" dirty="0" smtClean="0"/>
              <a:t>(,,Dievo namai”). Tačiau ,,bažnyčia” reiškia tą patį, nes šis terminas kildinamas iš slaviško žodžio</a:t>
            </a:r>
            <a:r>
              <a:rPr lang="lt-LT" sz="2400" i="1" dirty="0" smtClean="0"/>
              <a:t> božnica (,,</a:t>
            </a:r>
            <a:r>
              <a:rPr lang="lt-LT" sz="2400" dirty="0" smtClean="0"/>
              <a:t>Dievo buveinė”), todėl ir ortodoksų šventoves galime vadinti bažnyčiomis.</a:t>
            </a:r>
            <a:endParaRPr lang="lt-LT"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428604"/>
            <a:ext cx="8229600" cy="6024732"/>
          </a:xfrm>
        </p:spPr>
        <p:txBody>
          <a:bodyPr>
            <a:noAutofit/>
          </a:bodyPr>
          <a:lstStyle/>
          <a:p>
            <a:pPr marL="0" indent="0" algn="just">
              <a:buNone/>
            </a:pPr>
            <a:r>
              <a:rPr lang="lt-LT" sz="2400" dirty="0"/>
              <a:t>	</a:t>
            </a:r>
            <a:r>
              <a:rPr lang="lt-LT" sz="2400" dirty="0" smtClean="0"/>
              <a:t>Ortodoksai, kaip ir katalikai, maldoms skaičiuoti turi rožinį, bet jis – kitoks – su 30,50 ar 100 karoliukų, sugrupuotų po 10. Ilgieji rožiniai patogūs vienuoliams, nes jie kasdien daug sykių kartoja trumpas maldeles. Pasauliečiai ortodoksai (ir visi kiti krikščionys) taip pat skatinami be paliovos melstis (1 Tes 5,17), o tam labai tinka prašymai ,,Viešpatie, pasigailėk” ar ,,Dievo Gimdytoja, gelbėk mus” ir kt.</a:t>
            </a:r>
          </a:p>
          <a:p>
            <a:pPr marL="0" indent="0" algn="just">
              <a:buNone/>
            </a:pPr>
            <a:r>
              <a:rPr lang="lt-LT" sz="2400" dirty="0" smtClean="0"/>
              <a:t>	Yra visiems krikščionims bendrų maldų (pvz., ,,Tėve mūsų”), bet daug kas ir skiriasi. Ortodoksai nekalba rožinio (taip vadinama meditacinė ir kartotinė malda), vis dėlto jų maldų kraitis stebina gausa, įvairove ir ištikimybe praeities šventųjų palikimui.  Štai tarp kasdienių ryto ir vakaro maldų rasime šv. Jono Auksaburnio, šv. Jono Damaskiečio, šv. Efremo Siro, šv. Makarijaus Didžiojo ir kitų šventųjų maldų. Įspūdinga ir apimtis įvairių maldų, kurias pasauliečiai (!) ortodoksai papildomai kalba rengdamiesi priimti Komuniją.</a:t>
            </a:r>
            <a:endParaRPr lang="lt-LT"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95536" y="4509120"/>
            <a:ext cx="8229600" cy="1982783"/>
          </a:xfrm>
        </p:spPr>
        <p:txBody>
          <a:bodyPr>
            <a:normAutofit/>
          </a:bodyPr>
          <a:lstStyle/>
          <a:p>
            <a:pPr marL="0" indent="0" algn="just">
              <a:buNone/>
            </a:pPr>
            <a:r>
              <a:rPr lang="lt-LT" sz="2400" dirty="0"/>
              <a:t>	</a:t>
            </a:r>
            <a:r>
              <a:rPr lang="lt-LT" sz="2400" dirty="0" smtClean="0"/>
              <a:t>Pabrėžtina, kad ortodoksai labai vertina Senojo Testamento Psalmyną. Daug jo psalmių giedama per pamaldas.  Be to, yra savitas ortodoksų Psalmynas. Jį sudaro 20 dalių (</a:t>
            </a:r>
            <a:r>
              <a:rPr lang="lt-LT" sz="2400" dirty="0" err="1" smtClean="0"/>
              <a:t>katizmų</a:t>
            </a:r>
            <a:r>
              <a:rPr lang="lt-LT" sz="2400" dirty="0" smtClean="0"/>
              <a:t>), tarp psalmių yra įpinta senovinių maldų už gyvuosius ir </a:t>
            </a:r>
            <a:r>
              <a:rPr lang="lt-LT" sz="2400" dirty="0" smtClean="0"/>
              <a:t>mirusiuosius</a:t>
            </a:r>
            <a:r>
              <a:rPr lang="lt-LT" sz="2400" dirty="0" smtClean="0"/>
              <a:t>.</a:t>
            </a:r>
            <a:endParaRPr lang="lt-LT" sz="2400" dirty="0"/>
          </a:p>
        </p:txBody>
      </p:sp>
      <p:pic>
        <p:nvPicPr>
          <p:cNvPr id="2050" name="Picture 2" descr="D:\Users\Vardas\Desktop\atsisiųsti.jpg"/>
          <p:cNvPicPr>
            <a:picLocks noChangeAspect="1" noChangeArrowheads="1"/>
          </p:cNvPicPr>
          <p:nvPr/>
        </p:nvPicPr>
        <p:blipFill>
          <a:blip r:embed="rId2" cstate="print"/>
          <a:srcRect/>
          <a:stretch>
            <a:fillRect/>
          </a:stretch>
        </p:blipFill>
        <p:spPr bwMode="auto">
          <a:xfrm>
            <a:off x="1763688" y="406743"/>
            <a:ext cx="5735064" cy="3816424"/>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654032"/>
          </a:xfrm>
        </p:spPr>
        <p:txBody>
          <a:bodyPr>
            <a:normAutofit fontScale="90000"/>
          </a:bodyPr>
          <a:lstStyle/>
          <a:p>
            <a:r>
              <a:rPr lang="lt-LT" b="1" dirty="0" smtClean="0"/>
              <a:t>Išpažintis ir Komunija</a:t>
            </a:r>
            <a:endParaRPr lang="lt-LT" b="1" dirty="0"/>
          </a:p>
        </p:txBody>
      </p:sp>
      <p:sp>
        <p:nvSpPr>
          <p:cNvPr id="3" name="Turinio vietos rezervavimo ženklas 2"/>
          <p:cNvSpPr>
            <a:spLocks noGrp="1"/>
          </p:cNvSpPr>
          <p:nvPr>
            <p:ph idx="1"/>
          </p:nvPr>
        </p:nvSpPr>
        <p:spPr>
          <a:xfrm>
            <a:off x="395536" y="980728"/>
            <a:ext cx="8424936" cy="5472608"/>
          </a:xfrm>
        </p:spPr>
        <p:txBody>
          <a:bodyPr>
            <a:noAutofit/>
          </a:bodyPr>
          <a:lstStyle/>
          <a:p>
            <a:pPr marL="0" indent="0" algn="just">
              <a:buNone/>
            </a:pPr>
            <a:r>
              <a:rPr lang="lt-LT" sz="2400" dirty="0" smtClean="0"/>
              <a:t>     </a:t>
            </a:r>
            <a:r>
              <a:rPr lang="lt-LT" sz="2300" dirty="0" smtClean="0"/>
              <a:t>Išpažintis (Atgaila) – vienas iš septynių katalikams  ir ortodoksams bendrų Bažnyčios slėpinių. Iki VII a. </a:t>
            </a:r>
            <a:r>
              <a:rPr lang="lt-LT" sz="2300" dirty="0" smtClean="0"/>
              <a:t>tikintieji </a:t>
            </a:r>
            <a:r>
              <a:rPr lang="lt-LT" sz="2300" dirty="0" smtClean="0"/>
              <a:t>savo nuodėmes išpažindavo visos bendruomenės akivaizdoje. Vėliau visur įsivyravo individuali (slapta) išpažintis. Tiesa, ortodoksai retkarčiais rengia bendrą išpažintį, bet čia kunigas mini nuodėmes, o tikintieji balsiai atgailauja. Visgi rimčiau suklupus reikia ir individualios išpažinties.</a:t>
            </a:r>
          </a:p>
          <a:p>
            <a:pPr marL="0" indent="0" algn="just">
              <a:buNone/>
            </a:pPr>
            <a:r>
              <a:rPr lang="lt-LT" sz="2300" dirty="0"/>
              <a:t> </a:t>
            </a:r>
            <a:r>
              <a:rPr lang="lt-LT" sz="2300" dirty="0" smtClean="0"/>
              <a:t>         Ortodoksų bažnyčiose nėra klausyklų. Kunigas stovi prie mažo staliuko (analojaus), ant kurio guli Biblija ir kryžius. Pamaldose reguliariai besilankančius parapijiečius kunigas paprastai pažįsta, žino jų vardus, o kitiems </a:t>
            </a:r>
            <a:r>
              <a:rPr lang="lt-LT" sz="2300" dirty="0" smtClean="0"/>
              <a:t>reikia prisistatyti. </a:t>
            </a:r>
            <a:r>
              <a:rPr lang="lt-LT" sz="2300" dirty="0" smtClean="0"/>
              <a:t>Vardas minimas ir teikiant Komuniją. Priimti ją be išpažinties (ir išrišimo) ortodoksui nedera. Be to, prieš tai bent nuo vakaro nieko nebevalgoma ir negeriama, kai kur ir parą kitą iki Komunijos pasninkaujama. Uoliau paisoma ir trečiadienio bei penktadienio maisto ribojimų, beje, ortodoksai laikosi daugiau pasninkų (ligoniams, senoliams daroma nuolaidų).</a:t>
            </a:r>
            <a:endParaRPr lang="lt-LT"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23528" y="332656"/>
            <a:ext cx="8496944" cy="6336704"/>
          </a:xfrm>
        </p:spPr>
        <p:txBody>
          <a:bodyPr>
            <a:noAutofit/>
          </a:bodyPr>
          <a:lstStyle/>
          <a:p>
            <a:pPr marL="0" indent="0" algn="just">
              <a:buNone/>
            </a:pPr>
            <a:r>
              <a:rPr lang="lt-LT" sz="2400" dirty="0"/>
              <a:t>	</a:t>
            </a:r>
            <a:r>
              <a:rPr lang="lt-LT" sz="2400" dirty="0" smtClean="0"/>
              <a:t>Katalikams įprasto rengimo pirmajai Komunijai ortodoksai nepraktikuoja, nes išliko dar iš Senojo Testamento Bažnyčios perimta taisyklė, kad 40 dienų sulaukusį kūdikį motina jau gali atnešti į Dievo namus ir, kai mažylis gali praryti, jam suteikiama Komunija. Katalikų Bažnyčioje Sutvirtinimo sakramentas (kai patepama </a:t>
            </a:r>
            <a:r>
              <a:rPr lang="lt-LT" sz="2400" dirty="0" err="1" smtClean="0"/>
              <a:t>krizma</a:t>
            </a:r>
            <a:r>
              <a:rPr lang="lt-LT" sz="2400" dirty="0" smtClean="0"/>
              <a:t> – šventintu </a:t>
            </a:r>
            <a:r>
              <a:rPr lang="lt-LT" sz="2400" dirty="0" smtClean="0"/>
              <a:t>aliejaus </a:t>
            </a:r>
            <a:r>
              <a:rPr lang="lt-LT" sz="2400" dirty="0" smtClean="0"/>
              <a:t>ir balzamo mišiniu) suteikiamas vaikui paaugus. Ortodoksai šį sakramentą (tepa specialiai paruošta mira) teikia išsyk po Krikšto, ir kūdikis laikomas Bažnyčios nariu, galinčiu priimti Komuniją. Prieš ją net maži vaikai vedami prie kunigo gauti palaiminimo ar dar ir ko nors paklausti. Nuo 7 metų jau einama atlikti išpažinties.</a:t>
            </a:r>
          </a:p>
          <a:p>
            <a:pPr marL="0" indent="0" algn="just">
              <a:buNone/>
            </a:pPr>
            <a:r>
              <a:rPr lang="lt-LT" sz="2400" dirty="0"/>
              <a:t>	</a:t>
            </a:r>
            <a:r>
              <a:rPr lang="lt-LT" sz="2400" dirty="0" smtClean="0"/>
              <a:t>Nuo XIII a. pasauliečių katalikų Komuniją sudarė tik Ostija (Kristaus Kūnas). 1962 -65 m. vykęs II Vatikano susirinkimas leido pasauliečiams teikti ir Kristaus Kraują, bet išliko ir ankstesnė praktika. Katalikai Komunijai naudoja prėską duoną, ortodoksai – tik raugintą (ir raudonąjį vyną, skiedžiamą vadinamąja ,,šiluma” – šiltu vandeniu).</a:t>
            </a:r>
            <a:endParaRPr lang="lt-LT"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582594"/>
          </a:xfrm>
        </p:spPr>
        <p:txBody>
          <a:bodyPr>
            <a:normAutofit fontScale="90000"/>
          </a:bodyPr>
          <a:lstStyle/>
          <a:p>
            <a:r>
              <a:rPr lang="lt-LT" b="1" dirty="0" smtClean="0"/>
              <a:t>Proksomidija</a:t>
            </a:r>
            <a:endParaRPr lang="lt-LT" b="1" dirty="0"/>
          </a:p>
        </p:txBody>
      </p:sp>
      <p:sp>
        <p:nvSpPr>
          <p:cNvPr id="3" name="Turinio vietos rezervavimo ženklas 2"/>
          <p:cNvSpPr>
            <a:spLocks noGrp="1"/>
          </p:cNvSpPr>
          <p:nvPr>
            <p:ph idx="1"/>
          </p:nvPr>
        </p:nvSpPr>
        <p:spPr>
          <a:xfrm>
            <a:off x="539552" y="1124744"/>
            <a:ext cx="8229600" cy="5268931"/>
          </a:xfrm>
        </p:spPr>
        <p:txBody>
          <a:bodyPr>
            <a:normAutofit/>
          </a:bodyPr>
          <a:lstStyle/>
          <a:p>
            <a:pPr marL="0" indent="0" algn="just">
              <a:buNone/>
            </a:pPr>
            <a:r>
              <a:rPr lang="lt-LT" sz="2400" dirty="0"/>
              <a:t>	</a:t>
            </a:r>
            <a:r>
              <a:rPr lang="lt-LT" sz="2400" dirty="0" smtClean="0"/>
              <a:t>Moterys ortodoksų bažnyčiose, kaip ir nurodo apaštalas Paulius, turi būti prisidengusios galvas. Lietuvoje dabar moterys gali įžengti į šventovę ir vilkėdamos ne sijoną ar suknelę, o ilgas kelnes, nors galima sulaukti pastabų iš vyresnių tikinčiųjų ar bent priekaištingų žvilgsnių (ir lūpos turi būti nedažytos). Kai kur nepaisančiųjų ,,aprangos kodo” gali neįleisti į bažnyčią (ar paskolinti kokią skraistę prisidengti).</a:t>
            </a:r>
          </a:p>
          <a:p>
            <a:pPr marL="0" indent="0" algn="just">
              <a:buNone/>
            </a:pPr>
            <a:r>
              <a:rPr lang="lt-LT" sz="2400" dirty="0"/>
              <a:t>	</a:t>
            </a:r>
            <a:r>
              <a:rPr lang="lt-LT" sz="2400" dirty="0" smtClean="0"/>
              <a:t>Pašaliniam žmogui gali pasirodyti, kad ortodoksų bažnyčiose žmonės vaikšto, kur ir kada nori, bet iš tikrųjų egzistuoja tam tikros elgesio normos, kurių dažniausiai nepaiso tik smalsūs turistai. Užsukus į ortodoksų bažnyčią žinotina, kad apžiūrinėti ikonas, degti žvakeles dera tik pačioje liturgijos pradžioje arba jai pasibaigus. </a:t>
            </a:r>
            <a:endParaRPr lang="lt-LT"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1052736"/>
            <a:ext cx="8229600" cy="5472608"/>
          </a:xfrm>
        </p:spPr>
        <p:txBody>
          <a:bodyPr>
            <a:normAutofit/>
          </a:bodyPr>
          <a:lstStyle/>
          <a:p>
            <a:pPr marL="0" indent="0" algn="just">
              <a:buNone/>
            </a:pPr>
            <a:r>
              <a:rPr lang="lt-LT" sz="2400" dirty="0" smtClean="0"/>
              <a:t>  	Liturgija prasideda proskomidija. Altoriaus vartai dar būna uždaryti, o presbiterijoje dar vyksta pasirengimas Katechumenų ir Ištikimųjų liturgijai. Be kita ko, skaitomi tikinčiųjų pateikti atminų rašteliai. Lietuvoje juose galima rašyti ir katalikų vardus. Paduoti vieną atminų raštelį su 10 (ar net daugiau) vardų Vilniuje nekainuoja nė euro. O norint, kad už asmenį būtų pasimelsta 40 kartų, mokami 5 eurai. Tai – aukos bažnyčiai. 	Perkantieji žvakes taip pat aukoja jai išlaikyti. Bažnyčiose būna ir viena kita dėžutė savanoriškoms aukoms. Per pamaldas ar kitu metu niekas nevaikšto ir nerenka aukų. Nenuostabu, kad mažesnėse parapijose dažnai nėra diakono ir kunigui gali tekti ieškoti papildomo darbo, </a:t>
            </a:r>
            <a:r>
              <a:rPr lang="lt-LT" sz="2400" dirty="0" smtClean="0"/>
              <a:t>juoba, </a:t>
            </a:r>
            <a:r>
              <a:rPr lang="lt-LT" sz="2400" dirty="0" smtClean="0"/>
              <a:t>kad turintys šeimą ortodoksų kunigai paprastai yra daugiavaikiai tėvai.</a:t>
            </a:r>
            <a:endParaRPr lang="lt-LT" sz="2400" dirty="0"/>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252</Words>
  <Application>Microsoft Office PowerPoint</Application>
  <PresentationFormat>Demonstracija ekrane (4:3)</PresentationFormat>
  <Paragraphs>39</Paragraphs>
  <Slides>20</Slides>
  <Notes>0</Notes>
  <HiddenSlides>0</HiddenSlides>
  <MMClips>0</MMClips>
  <ScaleCrop>false</ScaleCrop>
  <HeadingPairs>
    <vt:vector size="4" baseType="variant">
      <vt:variant>
        <vt:lpstr>Tema</vt:lpstr>
      </vt:variant>
      <vt:variant>
        <vt:i4>1</vt:i4>
      </vt:variant>
      <vt:variant>
        <vt:lpstr>Skaidrių pavadinimai</vt:lpstr>
      </vt:variant>
      <vt:variant>
        <vt:i4>20</vt:i4>
      </vt:variant>
    </vt:vector>
  </HeadingPairs>
  <TitlesOfParts>
    <vt:vector size="21" baseType="lpstr">
      <vt:lpstr>Office tema</vt:lpstr>
      <vt:lpstr>GRETA, UŽ ATVIRŲ DURŲ (pagal Stasę Rudalevičiūtę)</vt:lpstr>
      <vt:lpstr>Lietuvoje ortodoksai gyvena daugiau nei 700 metų, bet ir dabar daugeliui yra ,,nepažinta žemė”. Tad pasiaiškinkime, kuo šie krikščionys skiriasi nuo Romos katalikų.</vt:lpstr>
      <vt:lpstr>Krinta į akis</vt:lpstr>
      <vt:lpstr>Skaidrė 4</vt:lpstr>
      <vt:lpstr>Skaidrė 5</vt:lpstr>
      <vt:lpstr>Išpažintis ir Komunija</vt:lpstr>
      <vt:lpstr>Skaidrė 7</vt:lpstr>
      <vt:lpstr>Proksomidija</vt:lpstr>
      <vt:lpstr>Skaidrė 9</vt:lpstr>
      <vt:lpstr>Ortodoksų tikėjimą išpažino ir Lietuvos didysis kunigaikštis Algirdas, kuris buvo priėmęs Aleksandro krikšto vardą. Jis pasirūpino, kad Vilniuje būtų pastatytos pirmosios ortodoksų bažnyčios. Seniausia –  Šv. Paraskevos cerkvė pastatyta jau 1346 m.</vt:lpstr>
      <vt:lpstr>„Pats galva”</vt:lpstr>
      <vt:lpstr>Skaidrė 12</vt:lpstr>
      <vt:lpstr>Ne tik filioque</vt:lpstr>
      <vt:lpstr>Skaidrė 14</vt:lpstr>
      <vt:lpstr>Skaidrė 15</vt:lpstr>
      <vt:lpstr>Skaidrė 16</vt:lpstr>
      <vt:lpstr>Unija ir dabartis</vt:lpstr>
      <vt:lpstr>Skaidrė 18</vt:lpstr>
      <vt:lpstr>Skaidrė 19</vt:lpstr>
      <vt:lpstr>Skaidrė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GRETA, UŽ ATVIRŲ DURŲ</dc:title>
  <dc:creator>Vardas</dc:creator>
  <cp:lastModifiedBy>Dana</cp:lastModifiedBy>
  <cp:revision>51</cp:revision>
  <dcterms:created xsi:type="dcterms:W3CDTF">2021-03-01T08:13:00Z</dcterms:created>
  <dcterms:modified xsi:type="dcterms:W3CDTF">2022-03-31T11:43:46Z</dcterms:modified>
</cp:coreProperties>
</file>